
<file path=[Content_Types].xml><?xml version="1.0" encoding="utf-8"?>
<Types xmlns="http://schemas.openxmlformats.org/package/2006/content-types">
  <Default Extension="gif" ContentType="image/gif"/>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0.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68.jp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82.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376" r:id="rId3"/>
    <p:sldId id="325" r:id="rId4"/>
    <p:sldId id="260" r:id="rId5"/>
    <p:sldId id="259" r:id="rId6"/>
    <p:sldId id="261" r:id="rId7"/>
    <p:sldId id="262" r:id="rId8"/>
    <p:sldId id="257" r:id="rId9"/>
    <p:sldId id="258" r:id="rId10"/>
    <p:sldId id="326" r:id="rId11"/>
    <p:sldId id="329" r:id="rId12"/>
    <p:sldId id="265" r:id="rId13"/>
    <p:sldId id="283" r:id="rId14"/>
    <p:sldId id="331" r:id="rId15"/>
    <p:sldId id="297" r:id="rId16"/>
    <p:sldId id="298" r:id="rId17"/>
    <p:sldId id="328" r:id="rId18"/>
    <p:sldId id="370" r:id="rId19"/>
    <p:sldId id="333" r:id="rId20"/>
    <p:sldId id="335" r:id="rId21"/>
    <p:sldId id="336" r:id="rId22"/>
    <p:sldId id="264" r:id="rId23"/>
    <p:sldId id="338" r:id="rId24"/>
    <p:sldId id="339" r:id="rId25"/>
    <p:sldId id="300" r:id="rId26"/>
    <p:sldId id="340" r:id="rId27"/>
    <p:sldId id="341" r:id="rId28"/>
    <p:sldId id="342" r:id="rId29"/>
    <p:sldId id="343" r:id="rId30"/>
    <p:sldId id="344" r:id="rId31"/>
    <p:sldId id="345" r:id="rId32"/>
    <p:sldId id="346" r:id="rId33"/>
    <p:sldId id="347" r:id="rId34"/>
    <p:sldId id="348" r:id="rId35"/>
    <p:sldId id="349" r:id="rId36"/>
    <p:sldId id="350" r:id="rId37"/>
    <p:sldId id="352" r:id="rId38"/>
    <p:sldId id="351" r:id="rId39"/>
    <p:sldId id="353" r:id="rId40"/>
    <p:sldId id="327" r:id="rId41"/>
    <p:sldId id="289" r:id="rId42"/>
    <p:sldId id="360" r:id="rId43"/>
    <p:sldId id="354" r:id="rId44"/>
    <p:sldId id="357" r:id="rId45"/>
    <p:sldId id="355" r:id="rId46"/>
    <p:sldId id="361" r:id="rId47"/>
    <p:sldId id="362" r:id="rId48"/>
    <p:sldId id="359" r:id="rId49"/>
    <p:sldId id="363" r:id="rId50"/>
    <p:sldId id="364" r:id="rId51"/>
    <p:sldId id="365" r:id="rId52"/>
    <p:sldId id="366" r:id="rId53"/>
    <p:sldId id="367" r:id="rId54"/>
    <p:sldId id="368" r:id="rId55"/>
    <p:sldId id="369" r:id="rId56"/>
    <p:sldId id="375" r:id="rId57"/>
    <p:sldId id="371" r:id="rId58"/>
    <p:sldId id="332" r:id="rId59"/>
    <p:sldId id="377" r:id="rId60"/>
    <p:sldId id="372" r:id="rId61"/>
    <p:sldId id="373"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E6AF00"/>
    <a:srgbClr val="BC3713"/>
    <a:srgbClr val="40702E"/>
    <a:srgbClr val="36A55D"/>
    <a:srgbClr val="EF5B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224" autoAdjust="0"/>
  </p:normalViewPr>
  <p:slideViewPr>
    <p:cSldViewPr snapToGrid="0">
      <p:cViewPr varScale="1">
        <p:scale>
          <a:sx n="107" d="100"/>
          <a:sy n="107" d="100"/>
        </p:scale>
        <p:origin x="13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97D29-0120-4574-883A-29761DE85608}" type="datetimeFigureOut">
              <a:rPr lang="en-US" smtClean="0"/>
              <a:t>4/16/2020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93A57-385A-4C72-99A6-1D2CE548B352}" type="slidenum">
              <a:rPr lang="en-US" smtClean="0"/>
              <a:t>‹#›</a:t>
            </a:fld>
            <a:endParaRPr lang="en-US"/>
          </a:p>
        </p:txBody>
      </p:sp>
    </p:spTree>
    <p:extLst>
      <p:ext uri="{BB962C8B-B14F-4D97-AF65-F5344CB8AC3E}">
        <p14:creationId xmlns:p14="http://schemas.microsoft.com/office/powerpoint/2010/main" val="1334933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Autosomal_dominant"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malacards.org/card/non_syndromic_x_linked_intellectual_disability" TargetMode="External"/><Relationship Id="rId7" Type="http://schemas.openxmlformats.org/officeDocument/2006/relationships/hyperlink" Target="https://www.genecards.org/cgi-bin/carddisp.pl?gene=ARHGEF7"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pathcards.genecards.org/card/regulation_of_cdc42_activity" TargetMode="External"/><Relationship Id="rId5" Type="http://schemas.openxmlformats.org/officeDocument/2006/relationships/hyperlink" Target="http://pathcards.genecards.org/card/signaling_by_gpcr" TargetMode="External"/><Relationship Id="rId4" Type="http://schemas.openxmlformats.org/officeDocument/2006/relationships/hyperlink" Target="http://www.malacards.org/card/syndromic_x_linked_intellectual_disabilit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293A57-385A-4C72-99A6-1D2CE548B352}" type="slidenum">
              <a:rPr lang="en-US" smtClean="0"/>
              <a:t>8</a:t>
            </a:fld>
            <a:endParaRPr lang="en-US"/>
          </a:p>
        </p:txBody>
      </p:sp>
    </p:spTree>
    <p:extLst>
      <p:ext uri="{BB962C8B-B14F-4D97-AF65-F5344CB8AC3E}">
        <p14:creationId xmlns:p14="http://schemas.microsoft.com/office/powerpoint/2010/main" val="2602527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D293A57-385A-4C72-99A6-1D2CE548B352}" type="slidenum">
              <a:rPr lang="en-US" smtClean="0"/>
              <a:t>28</a:t>
            </a:fld>
            <a:endParaRPr lang="en-US"/>
          </a:p>
        </p:txBody>
      </p:sp>
    </p:spTree>
    <p:extLst>
      <p:ext uri="{BB962C8B-B14F-4D97-AF65-F5344CB8AC3E}">
        <p14:creationId xmlns:p14="http://schemas.microsoft.com/office/powerpoint/2010/main" val="2054346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D293A57-385A-4C72-99A6-1D2CE548B352}" type="slidenum">
              <a:rPr lang="en-US" smtClean="0"/>
              <a:t>29</a:t>
            </a:fld>
            <a:endParaRPr lang="en-US"/>
          </a:p>
        </p:txBody>
      </p:sp>
    </p:spTree>
    <p:extLst>
      <p:ext uri="{BB962C8B-B14F-4D97-AF65-F5344CB8AC3E}">
        <p14:creationId xmlns:p14="http://schemas.microsoft.com/office/powerpoint/2010/main" val="3889134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D293A57-385A-4C72-99A6-1D2CE548B352}" type="slidenum">
              <a:rPr lang="en-US" smtClean="0"/>
              <a:t>30</a:t>
            </a:fld>
            <a:endParaRPr lang="en-US"/>
          </a:p>
        </p:txBody>
      </p:sp>
    </p:spTree>
    <p:extLst>
      <p:ext uri="{BB962C8B-B14F-4D97-AF65-F5344CB8AC3E}">
        <p14:creationId xmlns:p14="http://schemas.microsoft.com/office/powerpoint/2010/main" val="3460736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LDT = cholinergic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PPT = histaminergic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LC = adrenergic</a:t>
            </a:r>
          </a:p>
        </p:txBody>
      </p:sp>
      <p:sp>
        <p:nvSpPr>
          <p:cNvPr id="4" name="Slide Number Placeholder 3"/>
          <p:cNvSpPr>
            <a:spLocks noGrp="1"/>
          </p:cNvSpPr>
          <p:nvPr>
            <p:ph type="sldNum" sz="quarter" idx="5"/>
          </p:nvPr>
        </p:nvSpPr>
        <p:spPr/>
        <p:txBody>
          <a:bodyPr/>
          <a:lstStyle/>
          <a:p>
            <a:fld id="{DD293A57-385A-4C72-99A6-1D2CE548B352}" type="slidenum">
              <a:rPr lang="en-US" smtClean="0"/>
              <a:t>31</a:t>
            </a:fld>
            <a:endParaRPr lang="en-US"/>
          </a:p>
        </p:txBody>
      </p:sp>
    </p:spTree>
    <p:extLst>
      <p:ext uri="{BB962C8B-B14F-4D97-AF65-F5344CB8AC3E}">
        <p14:creationId xmlns:p14="http://schemas.microsoft.com/office/powerpoint/2010/main" val="852355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Machado-Joseph Disease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tooltip="Autosomal dominant"/>
              </a:rPr>
              <a:t>autosomal dominant</a:t>
            </a:r>
            <a:r>
              <a:rPr lang="en-US" sz="1200" b="0" i="0" kern="1200" dirty="0">
                <a:solidFill>
                  <a:schemeClr val="tx1"/>
                </a:solidFill>
                <a:effectLst/>
                <a:latin typeface="+mn-lt"/>
                <a:ea typeface="+mn-ea"/>
                <a:cs typeface="+mn-cs"/>
              </a:rPr>
              <a:t> disease, meaning that if either parent gives the defective gene to a child, the child will show symptoms of the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Patients with severe forms of MJD have a life expectancy of approximately 35 years. Those with mild forms have a normal life expectancy. The cause of death of those who die early is often aspiration pneumonia.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Symptoms begin early adolescents</a:t>
            </a:r>
            <a:endParaRPr lang="en-US" b="0" dirty="0"/>
          </a:p>
        </p:txBody>
      </p:sp>
      <p:sp>
        <p:nvSpPr>
          <p:cNvPr id="4" name="Slide Number Placeholder 3"/>
          <p:cNvSpPr>
            <a:spLocks noGrp="1"/>
          </p:cNvSpPr>
          <p:nvPr>
            <p:ph type="sldNum" sz="quarter" idx="5"/>
          </p:nvPr>
        </p:nvSpPr>
        <p:spPr/>
        <p:txBody>
          <a:bodyPr/>
          <a:lstStyle/>
          <a:p>
            <a:fld id="{DD293A57-385A-4C72-99A6-1D2CE548B352}" type="slidenum">
              <a:rPr lang="en-US" smtClean="0"/>
              <a:t>32</a:t>
            </a:fld>
            <a:endParaRPr lang="en-US"/>
          </a:p>
        </p:txBody>
      </p:sp>
    </p:spTree>
    <p:extLst>
      <p:ext uri="{BB962C8B-B14F-4D97-AF65-F5344CB8AC3E}">
        <p14:creationId xmlns:p14="http://schemas.microsoft.com/office/powerpoint/2010/main" val="1115577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D293A57-385A-4C72-99A6-1D2CE548B352}" type="slidenum">
              <a:rPr lang="en-US" smtClean="0"/>
              <a:t>33</a:t>
            </a:fld>
            <a:endParaRPr lang="en-US"/>
          </a:p>
        </p:txBody>
      </p:sp>
    </p:spTree>
    <p:extLst>
      <p:ext uri="{BB962C8B-B14F-4D97-AF65-F5344CB8AC3E}">
        <p14:creationId xmlns:p14="http://schemas.microsoft.com/office/powerpoint/2010/main" val="920511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While the rapid activation and deactivation kinetics of ChR2 are advantageous in some experiments, other studies require stable neuronal activation over longer periods. To achieve this using ChR2 would require lengthy illumination of tissue, which can lead to damage due to overheating. To overcome this problem, a class of opsins known as step-function opsins (SFOs) has been developed. A single pulse of blue light switches the SFO channel to an open state, and this is maintained for up to a minute once the light has been switched off (alternatively, a single pulse of yellow light can close the channel). Stabilized step-function opsins (SSFOs) extend this principle even further, allowing stable activation of neurons several millimeters below the brain surface using only a brief, low-intensity pulse of light. The channel deactivation time constant of SSFOs is roughly 29 minutes</a:t>
            </a:r>
            <a:endParaRPr lang="en-US" dirty="0"/>
          </a:p>
        </p:txBody>
      </p:sp>
      <p:sp>
        <p:nvSpPr>
          <p:cNvPr id="4" name="Slide Number Placeholder 3"/>
          <p:cNvSpPr>
            <a:spLocks noGrp="1"/>
          </p:cNvSpPr>
          <p:nvPr>
            <p:ph type="sldNum" sz="quarter" idx="5"/>
          </p:nvPr>
        </p:nvSpPr>
        <p:spPr/>
        <p:txBody>
          <a:bodyPr/>
          <a:lstStyle/>
          <a:p>
            <a:fld id="{DD293A57-385A-4C72-99A6-1D2CE548B352}" type="slidenum">
              <a:rPr lang="en-US" smtClean="0"/>
              <a:t>34</a:t>
            </a:fld>
            <a:endParaRPr lang="en-US"/>
          </a:p>
        </p:txBody>
      </p:sp>
    </p:spTree>
    <p:extLst>
      <p:ext uri="{BB962C8B-B14F-4D97-AF65-F5344CB8AC3E}">
        <p14:creationId xmlns:p14="http://schemas.microsoft.com/office/powerpoint/2010/main" val="2902023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D293A57-385A-4C72-99A6-1D2CE548B352}" type="slidenum">
              <a:rPr lang="en-US" smtClean="0"/>
              <a:t>35</a:t>
            </a:fld>
            <a:endParaRPr lang="en-US"/>
          </a:p>
        </p:txBody>
      </p:sp>
    </p:spTree>
    <p:extLst>
      <p:ext uri="{BB962C8B-B14F-4D97-AF65-F5344CB8AC3E}">
        <p14:creationId xmlns:p14="http://schemas.microsoft.com/office/powerpoint/2010/main" val="3680714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LDT = cholinergic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PPT = histaminergic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LC = adrenergic</a:t>
            </a:r>
          </a:p>
        </p:txBody>
      </p:sp>
      <p:sp>
        <p:nvSpPr>
          <p:cNvPr id="4" name="Slide Number Placeholder 3"/>
          <p:cNvSpPr>
            <a:spLocks noGrp="1"/>
          </p:cNvSpPr>
          <p:nvPr>
            <p:ph type="sldNum" sz="quarter" idx="5"/>
          </p:nvPr>
        </p:nvSpPr>
        <p:spPr/>
        <p:txBody>
          <a:bodyPr/>
          <a:lstStyle/>
          <a:p>
            <a:fld id="{DD293A57-385A-4C72-99A6-1D2CE548B352}" type="slidenum">
              <a:rPr lang="en-US" smtClean="0"/>
              <a:t>36</a:t>
            </a:fld>
            <a:endParaRPr lang="en-US"/>
          </a:p>
        </p:txBody>
      </p:sp>
    </p:spTree>
    <p:extLst>
      <p:ext uri="{BB962C8B-B14F-4D97-AF65-F5344CB8AC3E}">
        <p14:creationId xmlns:p14="http://schemas.microsoft.com/office/powerpoint/2010/main" val="61814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D293A57-385A-4C72-99A6-1D2CE548B352}" type="slidenum">
              <a:rPr lang="en-US" smtClean="0"/>
              <a:t>37</a:t>
            </a:fld>
            <a:endParaRPr lang="en-US"/>
          </a:p>
        </p:txBody>
      </p:sp>
    </p:spTree>
    <p:extLst>
      <p:ext uri="{BB962C8B-B14F-4D97-AF65-F5344CB8AC3E}">
        <p14:creationId xmlns:p14="http://schemas.microsoft.com/office/powerpoint/2010/main" val="1469897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LSD did not affect home cage mobility.</a:t>
            </a:r>
          </a:p>
        </p:txBody>
      </p:sp>
      <p:sp>
        <p:nvSpPr>
          <p:cNvPr id="4" name="Slide Number Placeholder 3"/>
          <p:cNvSpPr>
            <a:spLocks noGrp="1"/>
          </p:cNvSpPr>
          <p:nvPr>
            <p:ph type="sldNum" sz="quarter" idx="5"/>
          </p:nvPr>
        </p:nvSpPr>
        <p:spPr/>
        <p:txBody>
          <a:bodyPr/>
          <a:lstStyle/>
          <a:p>
            <a:fld id="{DD293A57-385A-4C72-99A6-1D2CE548B352}" type="slidenum">
              <a:rPr lang="en-US" smtClean="0"/>
              <a:t>14</a:t>
            </a:fld>
            <a:endParaRPr lang="en-US"/>
          </a:p>
        </p:txBody>
      </p:sp>
    </p:spTree>
    <p:extLst>
      <p:ext uri="{BB962C8B-B14F-4D97-AF65-F5344CB8AC3E}">
        <p14:creationId xmlns:p14="http://schemas.microsoft.com/office/powerpoint/2010/main" val="2757329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D293A57-385A-4C72-99A6-1D2CE548B352}" type="slidenum">
              <a:rPr lang="en-US" smtClean="0"/>
              <a:t>38</a:t>
            </a:fld>
            <a:endParaRPr lang="en-US"/>
          </a:p>
        </p:txBody>
      </p:sp>
    </p:spTree>
    <p:extLst>
      <p:ext uri="{BB962C8B-B14F-4D97-AF65-F5344CB8AC3E}">
        <p14:creationId xmlns:p14="http://schemas.microsoft.com/office/powerpoint/2010/main" val="650261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D293A57-385A-4C72-99A6-1D2CE548B352}" type="slidenum">
              <a:rPr lang="en-US" smtClean="0"/>
              <a:t>39</a:t>
            </a:fld>
            <a:endParaRPr lang="en-US"/>
          </a:p>
        </p:txBody>
      </p:sp>
    </p:spTree>
    <p:extLst>
      <p:ext uri="{BB962C8B-B14F-4D97-AF65-F5344CB8AC3E}">
        <p14:creationId xmlns:p14="http://schemas.microsoft.com/office/powerpoint/2010/main" val="3874655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Excitotoxic lesion with NMDA – kills cell bodies, but leaves dendrites and axons in place.</a:t>
            </a:r>
          </a:p>
        </p:txBody>
      </p:sp>
      <p:sp>
        <p:nvSpPr>
          <p:cNvPr id="4" name="Slide Number Placeholder 3"/>
          <p:cNvSpPr>
            <a:spLocks noGrp="1"/>
          </p:cNvSpPr>
          <p:nvPr>
            <p:ph type="sldNum" sz="quarter" idx="5"/>
          </p:nvPr>
        </p:nvSpPr>
        <p:spPr/>
        <p:txBody>
          <a:bodyPr/>
          <a:lstStyle/>
          <a:p>
            <a:fld id="{DD293A57-385A-4C72-99A6-1D2CE548B352}" type="slidenum">
              <a:rPr lang="en-US" smtClean="0"/>
              <a:t>54</a:t>
            </a:fld>
            <a:endParaRPr lang="en-US"/>
          </a:p>
        </p:txBody>
      </p:sp>
    </p:spTree>
    <p:extLst>
      <p:ext uri="{BB962C8B-B14F-4D97-AF65-F5344CB8AC3E}">
        <p14:creationId xmlns:p14="http://schemas.microsoft.com/office/powerpoint/2010/main" val="1748227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responders – high locomotor activity in a novel inescapable environment</a:t>
            </a:r>
          </a:p>
          <a:p>
            <a:r>
              <a:rPr lang="en-US" dirty="0"/>
              <a:t>High Novelty Preference – prefer novel environment over familiar environment</a:t>
            </a:r>
          </a:p>
        </p:txBody>
      </p:sp>
      <p:sp>
        <p:nvSpPr>
          <p:cNvPr id="4" name="Slide Number Placeholder 3"/>
          <p:cNvSpPr>
            <a:spLocks noGrp="1"/>
          </p:cNvSpPr>
          <p:nvPr>
            <p:ph type="sldNum" sz="quarter" idx="5"/>
          </p:nvPr>
        </p:nvSpPr>
        <p:spPr/>
        <p:txBody>
          <a:bodyPr/>
          <a:lstStyle/>
          <a:p>
            <a:fld id="{DD293A57-385A-4C72-99A6-1D2CE548B352}" type="slidenum">
              <a:rPr lang="en-US" smtClean="0"/>
              <a:t>60</a:t>
            </a:fld>
            <a:endParaRPr lang="en-US"/>
          </a:p>
        </p:txBody>
      </p:sp>
    </p:spTree>
    <p:extLst>
      <p:ext uri="{BB962C8B-B14F-4D97-AF65-F5344CB8AC3E}">
        <p14:creationId xmlns:p14="http://schemas.microsoft.com/office/powerpoint/2010/main" val="1624234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D293A57-385A-4C72-99A6-1D2CE548B352}" type="slidenum">
              <a:rPr lang="en-US" smtClean="0"/>
              <a:t>61</a:t>
            </a:fld>
            <a:endParaRPr lang="en-US"/>
          </a:p>
        </p:txBody>
      </p:sp>
    </p:spTree>
    <p:extLst>
      <p:ext uri="{BB962C8B-B14F-4D97-AF65-F5344CB8AC3E}">
        <p14:creationId xmlns:p14="http://schemas.microsoft.com/office/powerpoint/2010/main" val="3082951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Somatosensory Cortex as Control</a:t>
            </a:r>
          </a:p>
        </p:txBody>
      </p:sp>
      <p:sp>
        <p:nvSpPr>
          <p:cNvPr id="4" name="Slide Number Placeholder 3"/>
          <p:cNvSpPr>
            <a:spLocks noGrp="1"/>
          </p:cNvSpPr>
          <p:nvPr>
            <p:ph type="sldNum" sz="quarter" idx="5"/>
          </p:nvPr>
        </p:nvSpPr>
        <p:spPr/>
        <p:txBody>
          <a:bodyPr/>
          <a:lstStyle/>
          <a:p>
            <a:fld id="{DD293A57-385A-4C72-99A6-1D2CE548B352}" type="slidenum">
              <a:rPr lang="en-US" smtClean="0"/>
              <a:t>15</a:t>
            </a:fld>
            <a:endParaRPr lang="en-US"/>
          </a:p>
        </p:txBody>
      </p:sp>
    </p:spTree>
    <p:extLst>
      <p:ext uri="{BB962C8B-B14F-4D97-AF65-F5344CB8AC3E}">
        <p14:creationId xmlns:p14="http://schemas.microsoft.com/office/powerpoint/2010/main" val="2124855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ARHGEF6 (</a:t>
            </a:r>
            <a:r>
              <a:rPr lang="en-US" sz="1200" b="0" i="0" kern="1200" dirty="0" err="1">
                <a:solidFill>
                  <a:schemeClr val="tx1"/>
                </a:solidFill>
                <a:effectLst/>
                <a:latin typeface="+mn-lt"/>
                <a:ea typeface="+mn-ea"/>
                <a:cs typeface="+mn-cs"/>
              </a:rPr>
              <a:t>Rac</a:t>
            </a:r>
            <a:r>
              <a:rPr lang="en-US" sz="1200" b="0" i="0" kern="1200" dirty="0">
                <a:solidFill>
                  <a:schemeClr val="tx1"/>
                </a:solidFill>
                <a:effectLst/>
                <a:latin typeface="+mn-lt"/>
                <a:ea typeface="+mn-ea"/>
                <a:cs typeface="+mn-cs"/>
              </a:rPr>
              <a:t>/Cdc42 Guanine Nucleotide Exchange Factor 6) is a Protein Coding gene. Diseases associated with ARHGEF6 include </a:t>
            </a:r>
            <a:r>
              <a:rPr lang="en-US" sz="1200" b="0" i="0" u="none" strike="noStrike" kern="1200" dirty="0">
                <a:solidFill>
                  <a:schemeClr val="tx1"/>
                </a:solidFill>
                <a:effectLst/>
                <a:latin typeface="+mn-lt"/>
                <a:ea typeface="+mn-ea"/>
                <a:cs typeface="+mn-cs"/>
                <a:hlinkClick r:id="rId3" tooltip="See Non-Syndromic X-Linked Intellectual Disability at Malacards"/>
              </a:rPr>
              <a:t>Non-Syndromic X-Linked Intellectual Disability</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4" tooltip="See Syndromic X-Linked Intellectual Disability at Malacards"/>
              </a:rPr>
              <a:t>Syndromic X-Linked Intellectual Disability</a:t>
            </a:r>
            <a:r>
              <a:rPr lang="en-US" sz="1200" b="0" i="0" kern="1200" dirty="0">
                <a:solidFill>
                  <a:schemeClr val="tx1"/>
                </a:solidFill>
                <a:effectLst/>
                <a:latin typeface="+mn-lt"/>
                <a:ea typeface="+mn-ea"/>
                <a:cs typeface="+mn-cs"/>
              </a:rPr>
              <a:t>. Among its related pathways are </a:t>
            </a:r>
            <a:r>
              <a:rPr lang="en-US" sz="1200" b="0" i="0" u="none" strike="noStrike" kern="1200" dirty="0">
                <a:solidFill>
                  <a:schemeClr val="tx1"/>
                </a:solidFill>
                <a:effectLst/>
                <a:latin typeface="+mn-lt"/>
                <a:ea typeface="+mn-ea"/>
                <a:cs typeface="+mn-cs"/>
                <a:hlinkClick r:id="rId5" tooltip="See Signaling by GPCR at Pathcards"/>
              </a:rPr>
              <a:t>Signaling by GPCR</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6" tooltip="See Regulation of CDC42 activity at Pathcards"/>
              </a:rPr>
              <a:t>Regulation of CDC42 activity</a:t>
            </a:r>
            <a:r>
              <a:rPr lang="en-US" sz="1200" b="0" i="0" kern="1200" dirty="0">
                <a:solidFill>
                  <a:schemeClr val="tx1"/>
                </a:solidFill>
                <a:effectLst/>
                <a:latin typeface="+mn-lt"/>
                <a:ea typeface="+mn-ea"/>
                <a:cs typeface="+mn-cs"/>
              </a:rPr>
              <a:t>. Gene Ontology (GO) annotations related to this gene include </a:t>
            </a:r>
            <a:r>
              <a:rPr lang="en-US" sz="1200" b="0" i="1" kern="1200" dirty="0">
                <a:solidFill>
                  <a:schemeClr val="tx1"/>
                </a:solidFill>
                <a:effectLst/>
                <a:latin typeface="+mn-lt"/>
                <a:ea typeface="+mn-ea"/>
                <a:cs typeface="+mn-cs"/>
              </a:rPr>
              <a:t>GTPase activator activity</a:t>
            </a:r>
            <a:r>
              <a:rPr lang="en-US" sz="1200" b="0" i="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Rho guanyl-nucleotide exchange factor activity</a:t>
            </a:r>
            <a:r>
              <a:rPr lang="en-US" sz="1200" b="0" i="0" kern="1200" dirty="0">
                <a:solidFill>
                  <a:schemeClr val="tx1"/>
                </a:solidFill>
                <a:effectLst/>
                <a:latin typeface="+mn-lt"/>
                <a:ea typeface="+mn-ea"/>
                <a:cs typeface="+mn-cs"/>
              </a:rPr>
              <a:t>. An important paralog of this gene is </a:t>
            </a:r>
            <a:r>
              <a:rPr lang="en-US" sz="1200" b="0" i="0" u="none" strike="noStrike" kern="1200" dirty="0">
                <a:solidFill>
                  <a:schemeClr val="tx1"/>
                </a:solidFill>
                <a:effectLst/>
                <a:latin typeface="+mn-lt"/>
                <a:ea typeface="+mn-ea"/>
                <a:cs typeface="+mn-cs"/>
                <a:hlinkClick r:id="rId7"/>
              </a:rPr>
              <a:t>ARHGEF7</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D293A57-385A-4C72-99A6-1D2CE548B352}" type="slidenum">
              <a:rPr lang="en-US" smtClean="0"/>
              <a:t>19</a:t>
            </a:fld>
            <a:endParaRPr lang="en-US"/>
          </a:p>
        </p:txBody>
      </p:sp>
    </p:spTree>
    <p:extLst>
      <p:ext uri="{BB962C8B-B14F-4D97-AF65-F5344CB8AC3E}">
        <p14:creationId xmlns:p14="http://schemas.microsoft.com/office/powerpoint/2010/main" val="1840419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93A57-385A-4C72-99A6-1D2CE548B352}" type="slidenum">
              <a:rPr lang="en-US" smtClean="0"/>
              <a:t>20</a:t>
            </a:fld>
            <a:endParaRPr lang="en-US"/>
          </a:p>
        </p:txBody>
      </p:sp>
    </p:spTree>
    <p:extLst>
      <p:ext uri="{BB962C8B-B14F-4D97-AF65-F5344CB8AC3E}">
        <p14:creationId xmlns:p14="http://schemas.microsoft.com/office/powerpoint/2010/main" val="4257089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93A57-385A-4C72-99A6-1D2CE548B352}" type="slidenum">
              <a:rPr lang="en-US" smtClean="0"/>
              <a:t>21</a:t>
            </a:fld>
            <a:endParaRPr lang="en-US"/>
          </a:p>
        </p:txBody>
      </p:sp>
    </p:spTree>
    <p:extLst>
      <p:ext uri="{BB962C8B-B14F-4D97-AF65-F5344CB8AC3E}">
        <p14:creationId xmlns:p14="http://schemas.microsoft.com/office/powerpoint/2010/main" val="2974857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2">
                    <a:lumMod val="50000"/>
                  </a:schemeClr>
                </a:solidFill>
              </a:rPr>
              <a:t>Fusion Proteins – used to improve membrane expression</a:t>
            </a:r>
            <a:endParaRPr lang="en-US" dirty="0"/>
          </a:p>
        </p:txBody>
      </p:sp>
      <p:sp>
        <p:nvSpPr>
          <p:cNvPr id="4" name="Slide Number Placeholder 3"/>
          <p:cNvSpPr>
            <a:spLocks noGrp="1"/>
          </p:cNvSpPr>
          <p:nvPr>
            <p:ph type="sldNum" sz="quarter" idx="5"/>
          </p:nvPr>
        </p:nvSpPr>
        <p:spPr/>
        <p:txBody>
          <a:bodyPr/>
          <a:lstStyle/>
          <a:p>
            <a:fld id="{DD293A57-385A-4C72-99A6-1D2CE548B352}" type="slidenum">
              <a:rPr lang="en-US" smtClean="0"/>
              <a:t>24</a:t>
            </a:fld>
            <a:endParaRPr lang="en-US"/>
          </a:p>
        </p:txBody>
      </p:sp>
    </p:spTree>
    <p:extLst>
      <p:ext uri="{BB962C8B-B14F-4D97-AF65-F5344CB8AC3E}">
        <p14:creationId xmlns:p14="http://schemas.microsoft.com/office/powerpoint/2010/main" val="3879423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Activated when animal had accelerated for 100 </a:t>
            </a:r>
            <a:r>
              <a:rPr lang="en-US" dirty="0" err="1"/>
              <a:t>ms</a:t>
            </a:r>
            <a:r>
              <a:rPr lang="en-US" dirty="0"/>
              <a:t> – LED was on for around 33% of the time, remaining 66% served as within-animal controls</a:t>
            </a:r>
          </a:p>
        </p:txBody>
      </p:sp>
      <p:sp>
        <p:nvSpPr>
          <p:cNvPr id="4" name="Slide Number Placeholder 3"/>
          <p:cNvSpPr>
            <a:spLocks noGrp="1"/>
          </p:cNvSpPr>
          <p:nvPr>
            <p:ph type="sldNum" sz="quarter" idx="5"/>
          </p:nvPr>
        </p:nvSpPr>
        <p:spPr/>
        <p:txBody>
          <a:bodyPr/>
          <a:lstStyle/>
          <a:p>
            <a:fld id="{DD293A57-385A-4C72-99A6-1D2CE548B352}" type="slidenum">
              <a:rPr lang="en-US" smtClean="0"/>
              <a:t>26</a:t>
            </a:fld>
            <a:endParaRPr lang="en-US"/>
          </a:p>
        </p:txBody>
      </p:sp>
    </p:spTree>
    <p:extLst>
      <p:ext uri="{BB962C8B-B14F-4D97-AF65-F5344CB8AC3E}">
        <p14:creationId xmlns:p14="http://schemas.microsoft.com/office/powerpoint/2010/main" val="780564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D293A57-385A-4C72-99A6-1D2CE548B352}" type="slidenum">
              <a:rPr lang="en-US" smtClean="0"/>
              <a:t>27</a:t>
            </a:fld>
            <a:endParaRPr lang="en-US"/>
          </a:p>
        </p:txBody>
      </p:sp>
    </p:spTree>
    <p:extLst>
      <p:ext uri="{BB962C8B-B14F-4D97-AF65-F5344CB8AC3E}">
        <p14:creationId xmlns:p14="http://schemas.microsoft.com/office/powerpoint/2010/main" val="2336210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5EF8B-5021-4692-8672-94CB0344D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919A73-4E80-4BAF-B069-4B184BD1C6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8ACB3D-5E69-4BC4-B011-F84530C81733}"/>
              </a:ext>
            </a:extLst>
          </p:cNvPr>
          <p:cNvSpPr>
            <a:spLocks noGrp="1"/>
          </p:cNvSpPr>
          <p:nvPr>
            <p:ph type="dt" sz="half" idx="10"/>
          </p:nvPr>
        </p:nvSpPr>
        <p:spPr/>
        <p:txBody>
          <a:bodyPr/>
          <a:lstStyle/>
          <a:p>
            <a:fld id="{9CD06441-BED9-44C5-9BB7-2886B8C82D92}" type="datetimeFigureOut">
              <a:rPr lang="en-US" smtClean="0"/>
              <a:t>4/16/2020</a:t>
            </a:fld>
            <a:endParaRPr lang="en-US"/>
          </a:p>
        </p:txBody>
      </p:sp>
      <p:sp>
        <p:nvSpPr>
          <p:cNvPr id="5" name="Footer Placeholder 4">
            <a:extLst>
              <a:ext uri="{FF2B5EF4-FFF2-40B4-BE49-F238E27FC236}">
                <a16:creationId xmlns:a16="http://schemas.microsoft.com/office/drawing/2014/main" id="{41AE68ED-34F1-4749-A637-A061C346D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1C059F-63EE-4ACC-BE3C-8691A7F405CB}"/>
              </a:ext>
            </a:extLst>
          </p:cNvPr>
          <p:cNvSpPr>
            <a:spLocks noGrp="1"/>
          </p:cNvSpPr>
          <p:nvPr>
            <p:ph type="sldNum" sz="quarter" idx="12"/>
          </p:nvPr>
        </p:nvSpPr>
        <p:spPr/>
        <p:txBody>
          <a:bodyPr/>
          <a:lstStyle/>
          <a:p>
            <a:fld id="{D4F7AA68-AEE3-4FFA-8252-D28022F3D20C}" type="slidenum">
              <a:rPr lang="en-US" smtClean="0"/>
              <a:t>‹#›</a:t>
            </a:fld>
            <a:endParaRPr lang="en-US"/>
          </a:p>
        </p:txBody>
      </p:sp>
    </p:spTree>
    <p:extLst>
      <p:ext uri="{BB962C8B-B14F-4D97-AF65-F5344CB8AC3E}">
        <p14:creationId xmlns:p14="http://schemas.microsoft.com/office/powerpoint/2010/main" val="431958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1E722-CCBA-4A9C-922E-0294E67A90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993C5E-B304-4C88-9B13-8325CF1A32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1CFDD5-80D8-49F3-BB28-ADAE73D4C3CE}"/>
              </a:ext>
            </a:extLst>
          </p:cNvPr>
          <p:cNvSpPr>
            <a:spLocks noGrp="1"/>
          </p:cNvSpPr>
          <p:nvPr>
            <p:ph type="dt" sz="half" idx="10"/>
          </p:nvPr>
        </p:nvSpPr>
        <p:spPr/>
        <p:txBody>
          <a:bodyPr/>
          <a:lstStyle/>
          <a:p>
            <a:fld id="{9CD06441-BED9-44C5-9BB7-2886B8C82D92}" type="datetimeFigureOut">
              <a:rPr lang="en-US" smtClean="0"/>
              <a:t>4/16/2020</a:t>
            </a:fld>
            <a:endParaRPr lang="en-US"/>
          </a:p>
        </p:txBody>
      </p:sp>
      <p:sp>
        <p:nvSpPr>
          <p:cNvPr id="5" name="Footer Placeholder 4">
            <a:extLst>
              <a:ext uri="{FF2B5EF4-FFF2-40B4-BE49-F238E27FC236}">
                <a16:creationId xmlns:a16="http://schemas.microsoft.com/office/drawing/2014/main" id="{9126E90E-B3E9-4E71-9F77-C8550DAC4E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ACB03-CFAB-4B39-9740-C4BE8BF49B8A}"/>
              </a:ext>
            </a:extLst>
          </p:cNvPr>
          <p:cNvSpPr>
            <a:spLocks noGrp="1"/>
          </p:cNvSpPr>
          <p:nvPr>
            <p:ph type="sldNum" sz="quarter" idx="12"/>
          </p:nvPr>
        </p:nvSpPr>
        <p:spPr/>
        <p:txBody>
          <a:bodyPr/>
          <a:lstStyle/>
          <a:p>
            <a:fld id="{D4F7AA68-AEE3-4FFA-8252-D28022F3D20C}" type="slidenum">
              <a:rPr lang="en-US" smtClean="0"/>
              <a:t>‹#›</a:t>
            </a:fld>
            <a:endParaRPr lang="en-US"/>
          </a:p>
        </p:txBody>
      </p:sp>
    </p:spTree>
    <p:extLst>
      <p:ext uri="{BB962C8B-B14F-4D97-AF65-F5344CB8AC3E}">
        <p14:creationId xmlns:p14="http://schemas.microsoft.com/office/powerpoint/2010/main" val="3914045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E0B79B-2573-4938-882F-872947ED41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D695BD-50C0-4FC6-B7DA-1A184EE14A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3B868-9B8D-4817-8172-13E135598110}"/>
              </a:ext>
            </a:extLst>
          </p:cNvPr>
          <p:cNvSpPr>
            <a:spLocks noGrp="1"/>
          </p:cNvSpPr>
          <p:nvPr>
            <p:ph type="dt" sz="half" idx="10"/>
          </p:nvPr>
        </p:nvSpPr>
        <p:spPr/>
        <p:txBody>
          <a:bodyPr/>
          <a:lstStyle/>
          <a:p>
            <a:fld id="{9CD06441-BED9-44C5-9BB7-2886B8C82D92}" type="datetimeFigureOut">
              <a:rPr lang="en-US" smtClean="0"/>
              <a:t>4/16/2020</a:t>
            </a:fld>
            <a:endParaRPr lang="en-US"/>
          </a:p>
        </p:txBody>
      </p:sp>
      <p:sp>
        <p:nvSpPr>
          <p:cNvPr id="5" name="Footer Placeholder 4">
            <a:extLst>
              <a:ext uri="{FF2B5EF4-FFF2-40B4-BE49-F238E27FC236}">
                <a16:creationId xmlns:a16="http://schemas.microsoft.com/office/drawing/2014/main" id="{E13CEE53-A614-48B5-A50F-4D17AC197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6F599F-0653-4FB5-8720-8254C76F2B45}"/>
              </a:ext>
            </a:extLst>
          </p:cNvPr>
          <p:cNvSpPr>
            <a:spLocks noGrp="1"/>
          </p:cNvSpPr>
          <p:nvPr>
            <p:ph type="sldNum" sz="quarter" idx="12"/>
          </p:nvPr>
        </p:nvSpPr>
        <p:spPr/>
        <p:txBody>
          <a:bodyPr/>
          <a:lstStyle/>
          <a:p>
            <a:fld id="{D4F7AA68-AEE3-4FFA-8252-D28022F3D20C}" type="slidenum">
              <a:rPr lang="en-US" smtClean="0"/>
              <a:t>‹#›</a:t>
            </a:fld>
            <a:endParaRPr lang="en-US"/>
          </a:p>
        </p:txBody>
      </p:sp>
    </p:spTree>
    <p:extLst>
      <p:ext uri="{BB962C8B-B14F-4D97-AF65-F5344CB8AC3E}">
        <p14:creationId xmlns:p14="http://schemas.microsoft.com/office/powerpoint/2010/main" val="288657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F8BD-00F9-4D87-AD5E-3005523C89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86357B-6401-42D8-A074-56D2C90B8D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92550-37D0-4D65-AC97-A7C58F3C9FA7}"/>
              </a:ext>
            </a:extLst>
          </p:cNvPr>
          <p:cNvSpPr>
            <a:spLocks noGrp="1"/>
          </p:cNvSpPr>
          <p:nvPr>
            <p:ph type="dt" sz="half" idx="10"/>
          </p:nvPr>
        </p:nvSpPr>
        <p:spPr/>
        <p:txBody>
          <a:bodyPr/>
          <a:lstStyle/>
          <a:p>
            <a:fld id="{9CD06441-BED9-44C5-9BB7-2886B8C82D92}" type="datetimeFigureOut">
              <a:rPr lang="en-US" smtClean="0"/>
              <a:t>4/16/2020</a:t>
            </a:fld>
            <a:endParaRPr lang="en-US"/>
          </a:p>
        </p:txBody>
      </p:sp>
      <p:sp>
        <p:nvSpPr>
          <p:cNvPr id="5" name="Footer Placeholder 4">
            <a:extLst>
              <a:ext uri="{FF2B5EF4-FFF2-40B4-BE49-F238E27FC236}">
                <a16:creationId xmlns:a16="http://schemas.microsoft.com/office/drawing/2014/main" id="{A1628166-C477-4356-B7A4-478FB06D4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E69D2-9A48-4FD4-8C20-C720DCD9621C}"/>
              </a:ext>
            </a:extLst>
          </p:cNvPr>
          <p:cNvSpPr>
            <a:spLocks noGrp="1"/>
          </p:cNvSpPr>
          <p:nvPr>
            <p:ph type="sldNum" sz="quarter" idx="12"/>
          </p:nvPr>
        </p:nvSpPr>
        <p:spPr/>
        <p:txBody>
          <a:bodyPr/>
          <a:lstStyle/>
          <a:p>
            <a:fld id="{D4F7AA68-AEE3-4FFA-8252-D28022F3D20C}" type="slidenum">
              <a:rPr lang="en-US" smtClean="0"/>
              <a:t>‹#›</a:t>
            </a:fld>
            <a:endParaRPr lang="en-US"/>
          </a:p>
        </p:txBody>
      </p:sp>
    </p:spTree>
    <p:extLst>
      <p:ext uri="{BB962C8B-B14F-4D97-AF65-F5344CB8AC3E}">
        <p14:creationId xmlns:p14="http://schemas.microsoft.com/office/powerpoint/2010/main" val="3444092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A9564-58AB-4842-B2B6-A8AD933031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645D92-3978-43BF-92A0-46A91ABC2A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DD5D83-C4D7-4CD2-96EF-DD4EBF68D317}"/>
              </a:ext>
            </a:extLst>
          </p:cNvPr>
          <p:cNvSpPr>
            <a:spLocks noGrp="1"/>
          </p:cNvSpPr>
          <p:nvPr>
            <p:ph type="dt" sz="half" idx="10"/>
          </p:nvPr>
        </p:nvSpPr>
        <p:spPr/>
        <p:txBody>
          <a:bodyPr/>
          <a:lstStyle/>
          <a:p>
            <a:fld id="{9CD06441-BED9-44C5-9BB7-2886B8C82D92}" type="datetimeFigureOut">
              <a:rPr lang="en-US" smtClean="0"/>
              <a:t>4/16/2020</a:t>
            </a:fld>
            <a:endParaRPr lang="en-US"/>
          </a:p>
        </p:txBody>
      </p:sp>
      <p:sp>
        <p:nvSpPr>
          <p:cNvPr id="5" name="Footer Placeholder 4">
            <a:extLst>
              <a:ext uri="{FF2B5EF4-FFF2-40B4-BE49-F238E27FC236}">
                <a16:creationId xmlns:a16="http://schemas.microsoft.com/office/drawing/2014/main" id="{5B18FEA6-3CB2-44CC-B556-C31F61108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1FFF3D-9C61-4496-8EC0-0F53C8117378}"/>
              </a:ext>
            </a:extLst>
          </p:cNvPr>
          <p:cNvSpPr>
            <a:spLocks noGrp="1"/>
          </p:cNvSpPr>
          <p:nvPr>
            <p:ph type="sldNum" sz="quarter" idx="12"/>
          </p:nvPr>
        </p:nvSpPr>
        <p:spPr/>
        <p:txBody>
          <a:bodyPr/>
          <a:lstStyle/>
          <a:p>
            <a:fld id="{D4F7AA68-AEE3-4FFA-8252-D28022F3D20C}" type="slidenum">
              <a:rPr lang="en-US" smtClean="0"/>
              <a:t>‹#›</a:t>
            </a:fld>
            <a:endParaRPr lang="en-US"/>
          </a:p>
        </p:txBody>
      </p:sp>
    </p:spTree>
    <p:extLst>
      <p:ext uri="{BB962C8B-B14F-4D97-AF65-F5344CB8AC3E}">
        <p14:creationId xmlns:p14="http://schemas.microsoft.com/office/powerpoint/2010/main" val="2430275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4195-0E27-42BB-AA59-3E39242F8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72EBFE-EA79-4AC0-855A-AD49AD1B3D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7B4126-05AC-4418-8239-8C6ACEB43F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7E184B-37E1-454E-85AA-878DCF8037AA}"/>
              </a:ext>
            </a:extLst>
          </p:cNvPr>
          <p:cNvSpPr>
            <a:spLocks noGrp="1"/>
          </p:cNvSpPr>
          <p:nvPr>
            <p:ph type="dt" sz="half" idx="10"/>
          </p:nvPr>
        </p:nvSpPr>
        <p:spPr/>
        <p:txBody>
          <a:bodyPr/>
          <a:lstStyle/>
          <a:p>
            <a:fld id="{9CD06441-BED9-44C5-9BB7-2886B8C82D92}" type="datetimeFigureOut">
              <a:rPr lang="en-US" smtClean="0"/>
              <a:t>4/16/2020</a:t>
            </a:fld>
            <a:endParaRPr lang="en-US"/>
          </a:p>
        </p:txBody>
      </p:sp>
      <p:sp>
        <p:nvSpPr>
          <p:cNvPr id="6" name="Footer Placeholder 5">
            <a:extLst>
              <a:ext uri="{FF2B5EF4-FFF2-40B4-BE49-F238E27FC236}">
                <a16:creationId xmlns:a16="http://schemas.microsoft.com/office/drawing/2014/main" id="{C7F356A6-C364-4DD0-BB2B-4D08FBE0E1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90418B-F1E6-4E07-B84F-2AFB1D1958B5}"/>
              </a:ext>
            </a:extLst>
          </p:cNvPr>
          <p:cNvSpPr>
            <a:spLocks noGrp="1"/>
          </p:cNvSpPr>
          <p:nvPr>
            <p:ph type="sldNum" sz="quarter" idx="12"/>
          </p:nvPr>
        </p:nvSpPr>
        <p:spPr/>
        <p:txBody>
          <a:bodyPr/>
          <a:lstStyle/>
          <a:p>
            <a:fld id="{D4F7AA68-AEE3-4FFA-8252-D28022F3D20C}" type="slidenum">
              <a:rPr lang="en-US" smtClean="0"/>
              <a:t>‹#›</a:t>
            </a:fld>
            <a:endParaRPr lang="en-US"/>
          </a:p>
        </p:txBody>
      </p:sp>
    </p:spTree>
    <p:extLst>
      <p:ext uri="{BB962C8B-B14F-4D97-AF65-F5344CB8AC3E}">
        <p14:creationId xmlns:p14="http://schemas.microsoft.com/office/powerpoint/2010/main" val="280569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23CBA-3F9B-49D9-8B90-3497A3666A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DF4B2D-9D69-4617-AD64-04D4CFD59D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7C5308-0C39-4F2D-8373-2FF2315E4B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111540-7BF5-41FC-B4FD-5B26DB4117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B698FC-92CA-4D2D-9B2B-94FB5C61CB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80E195-F05F-40BA-A598-3BC3E533C745}"/>
              </a:ext>
            </a:extLst>
          </p:cNvPr>
          <p:cNvSpPr>
            <a:spLocks noGrp="1"/>
          </p:cNvSpPr>
          <p:nvPr>
            <p:ph type="dt" sz="half" idx="10"/>
          </p:nvPr>
        </p:nvSpPr>
        <p:spPr/>
        <p:txBody>
          <a:bodyPr/>
          <a:lstStyle/>
          <a:p>
            <a:fld id="{9CD06441-BED9-44C5-9BB7-2886B8C82D92}" type="datetimeFigureOut">
              <a:rPr lang="en-US" smtClean="0"/>
              <a:t>4/16/2020</a:t>
            </a:fld>
            <a:endParaRPr lang="en-US"/>
          </a:p>
        </p:txBody>
      </p:sp>
      <p:sp>
        <p:nvSpPr>
          <p:cNvPr id="8" name="Footer Placeholder 7">
            <a:extLst>
              <a:ext uri="{FF2B5EF4-FFF2-40B4-BE49-F238E27FC236}">
                <a16:creationId xmlns:a16="http://schemas.microsoft.com/office/drawing/2014/main" id="{2ED2ABFE-4E3D-4C4B-B29F-DB28753D7B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61B046-B8B4-4FFA-968C-5F59C0612024}"/>
              </a:ext>
            </a:extLst>
          </p:cNvPr>
          <p:cNvSpPr>
            <a:spLocks noGrp="1"/>
          </p:cNvSpPr>
          <p:nvPr>
            <p:ph type="sldNum" sz="quarter" idx="12"/>
          </p:nvPr>
        </p:nvSpPr>
        <p:spPr/>
        <p:txBody>
          <a:bodyPr/>
          <a:lstStyle/>
          <a:p>
            <a:fld id="{D4F7AA68-AEE3-4FFA-8252-D28022F3D20C}" type="slidenum">
              <a:rPr lang="en-US" smtClean="0"/>
              <a:t>‹#›</a:t>
            </a:fld>
            <a:endParaRPr lang="en-US"/>
          </a:p>
        </p:txBody>
      </p:sp>
    </p:spTree>
    <p:extLst>
      <p:ext uri="{BB962C8B-B14F-4D97-AF65-F5344CB8AC3E}">
        <p14:creationId xmlns:p14="http://schemas.microsoft.com/office/powerpoint/2010/main" val="572162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BFF68-F6FE-4715-92C5-955E75EC1B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480BA2-A32C-4306-AD14-0013E81045A9}"/>
              </a:ext>
            </a:extLst>
          </p:cNvPr>
          <p:cNvSpPr>
            <a:spLocks noGrp="1"/>
          </p:cNvSpPr>
          <p:nvPr>
            <p:ph type="dt" sz="half" idx="10"/>
          </p:nvPr>
        </p:nvSpPr>
        <p:spPr/>
        <p:txBody>
          <a:bodyPr/>
          <a:lstStyle/>
          <a:p>
            <a:fld id="{9CD06441-BED9-44C5-9BB7-2886B8C82D92}" type="datetimeFigureOut">
              <a:rPr lang="en-US" smtClean="0"/>
              <a:t>4/16/2020</a:t>
            </a:fld>
            <a:endParaRPr lang="en-US"/>
          </a:p>
        </p:txBody>
      </p:sp>
      <p:sp>
        <p:nvSpPr>
          <p:cNvPr id="4" name="Footer Placeholder 3">
            <a:extLst>
              <a:ext uri="{FF2B5EF4-FFF2-40B4-BE49-F238E27FC236}">
                <a16:creationId xmlns:a16="http://schemas.microsoft.com/office/drawing/2014/main" id="{2290D95A-4D51-4684-BFFA-E1CABE1552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692B8F-EA2D-4479-BB75-F1141F236AC3}"/>
              </a:ext>
            </a:extLst>
          </p:cNvPr>
          <p:cNvSpPr>
            <a:spLocks noGrp="1"/>
          </p:cNvSpPr>
          <p:nvPr>
            <p:ph type="sldNum" sz="quarter" idx="12"/>
          </p:nvPr>
        </p:nvSpPr>
        <p:spPr/>
        <p:txBody>
          <a:bodyPr/>
          <a:lstStyle/>
          <a:p>
            <a:fld id="{D4F7AA68-AEE3-4FFA-8252-D28022F3D20C}" type="slidenum">
              <a:rPr lang="en-US" smtClean="0"/>
              <a:t>‹#›</a:t>
            </a:fld>
            <a:endParaRPr lang="en-US"/>
          </a:p>
        </p:txBody>
      </p:sp>
    </p:spTree>
    <p:extLst>
      <p:ext uri="{BB962C8B-B14F-4D97-AF65-F5344CB8AC3E}">
        <p14:creationId xmlns:p14="http://schemas.microsoft.com/office/powerpoint/2010/main" val="3071099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2306E9-740C-42FA-A326-AC49C6BF8604}"/>
              </a:ext>
            </a:extLst>
          </p:cNvPr>
          <p:cNvSpPr>
            <a:spLocks noGrp="1"/>
          </p:cNvSpPr>
          <p:nvPr>
            <p:ph type="dt" sz="half" idx="10"/>
          </p:nvPr>
        </p:nvSpPr>
        <p:spPr/>
        <p:txBody>
          <a:bodyPr/>
          <a:lstStyle/>
          <a:p>
            <a:fld id="{9CD06441-BED9-44C5-9BB7-2886B8C82D92}" type="datetimeFigureOut">
              <a:rPr lang="en-US" smtClean="0"/>
              <a:t>4/16/2020</a:t>
            </a:fld>
            <a:endParaRPr lang="en-US"/>
          </a:p>
        </p:txBody>
      </p:sp>
      <p:sp>
        <p:nvSpPr>
          <p:cNvPr id="3" name="Footer Placeholder 2">
            <a:extLst>
              <a:ext uri="{FF2B5EF4-FFF2-40B4-BE49-F238E27FC236}">
                <a16:creationId xmlns:a16="http://schemas.microsoft.com/office/drawing/2014/main" id="{72631223-70C8-4C21-80EC-C6E3F5A5C4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AA05E4-6A18-4430-A005-7D831F3EEBBA}"/>
              </a:ext>
            </a:extLst>
          </p:cNvPr>
          <p:cNvSpPr>
            <a:spLocks noGrp="1"/>
          </p:cNvSpPr>
          <p:nvPr>
            <p:ph type="sldNum" sz="quarter" idx="12"/>
          </p:nvPr>
        </p:nvSpPr>
        <p:spPr/>
        <p:txBody>
          <a:bodyPr/>
          <a:lstStyle/>
          <a:p>
            <a:fld id="{D4F7AA68-AEE3-4FFA-8252-D28022F3D20C}" type="slidenum">
              <a:rPr lang="en-US" smtClean="0"/>
              <a:t>‹#›</a:t>
            </a:fld>
            <a:endParaRPr lang="en-US"/>
          </a:p>
        </p:txBody>
      </p:sp>
    </p:spTree>
    <p:extLst>
      <p:ext uri="{BB962C8B-B14F-4D97-AF65-F5344CB8AC3E}">
        <p14:creationId xmlns:p14="http://schemas.microsoft.com/office/powerpoint/2010/main" val="2933832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6844-993B-4634-B40B-A5DD526B6D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A18338-F369-4B91-9277-7D140ACEED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B1C518-FBBB-44B8-832D-48AB437976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9330E6-D052-4789-9A03-E44AE7180157}"/>
              </a:ext>
            </a:extLst>
          </p:cNvPr>
          <p:cNvSpPr>
            <a:spLocks noGrp="1"/>
          </p:cNvSpPr>
          <p:nvPr>
            <p:ph type="dt" sz="half" idx="10"/>
          </p:nvPr>
        </p:nvSpPr>
        <p:spPr/>
        <p:txBody>
          <a:bodyPr/>
          <a:lstStyle/>
          <a:p>
            <a:fld id="{9CD06441-BED9-44C5-9BB7-2886B8C82D92}" type="datetimeFigureOut">
              <a:rPr lang="en-US" smtClean="0"/>
              <a:t>4/16/2020</a:t>
            </a:fld>
            <a:endParaRPr lang="en-US"/>
          </a:p>
        </p:txBody>
      </p:sp>
      <p:sp>
        <p:nvSpPr>
          <p:cNvPr id="6" name="Footer Placeholder 5">
            <a:extLst>
              <a:ext uri="{FF2B5EF4-FFF2-40B4-BE49-F238E27FC236}">
                <a16:creationId xmlns:a16="http://schemas.microsoft.com/office/drawing/2014/main" id="{1D08FA80-FC25-4FF0-96EF-E5AC813A49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C5CE36-20E6-4C1C-B478-5CF2F876D758}"/>
              </a:ext>
            </a:extLst>
          </p:cNvPr>
          <p:cNvSpPr>
            <a:spLocks noGrp="1"/>
          </p:cNvSpPr>
          <p:nvPr>
            <p:ph type="sldNum" sz="quarter" idx="12"/>
          </p:nvPr>
        </p:nvSpPr>
        <p:spPr/>
        <p:txBody>
          <a:bodyPr/>
          <a:lstStyle/>
          <a:p>
            <a:fld id="{D4F7AA68-AEE3-4FFA-8252-D28022F3D20C}" type="slidenum">
              <a:rPr lang="en-US" smtClean="0"/>
              <a:t>‹#›</a:t>
            </a:fld>
            <a:endParaRPr lang="en-US"/>
          </a:p>
        </p:txBody>
      </p:sp>
    </p:spTree>
    <p:extLst>
      <p:ext uri="{BB962C8B-B14F-4D97-AF65-F5344CB8AC3E}">
        <p14:creationId xmlns:p14="http://schemas.microsoft.com/office/powerpoint/2010/main" val="2451000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6E420-2FC5-45A0-85D3-82D0A7BC3A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9C1203-0B8F-4A48-9650-CC873E3B06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A6B741-C9FE-40C6-8D5D-ACC1A7ECCD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54643-51DB-498F-8F64-A518F706B756}"/>
              </a:ext>
            </a:extLst>
          </p:cNvPr>
          <p:cNvSpPr>
            <a:spLocks noGrp="1"/>
          </p:cNvSpPr>
          <p:nvPr>
            <p:ph type="dt" sz="half" idx="10"/>
          </p:nvPr>
        </p:nvSpPr>
        <p:spPr/>
        <p:txBody>
          <a:bodyPr/>
          <a:lstStyle/>
          <a:p>
            <a:fld id="{9CD06441-BED9-44C5-9BB7-2886B8C82D92}" type="datetimeFigureOut">
              <a:rPr lang="en-US" smtClean="0"/>
              <a:t>4/16/2020</a:t>
            </a:fld>
            <a:endParaRPr lang="en-US"/>
          </a:p>
        </p:txBody>
      </p:sp>
      <p:sp>
        <p:nvSpPr>
          <p:cNvPr id="6" name="Footer Placeholder 5">
            <a:extLst>
              <a:ext uri="{FF2B5EF4-FFF2-40B4-BE49-F238E27FC236}">
                <a16:creationId xmlns:a16="http://schemas.microsoft.com/office/drawing/2014/main" id="{EB01E05C-5307-4482-8151-9B10C38BAB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0B0683-A845-4832-82C1-EE7187CBDC40}"/>
              </a:ext>
            </a:extLst>
          </p:cNvPr>
          <p:cNvSpPr>
            <a:spLocks noGrp="1"/>
          </p:cNvSpPr>
          <p:nvPr>
            <p:ph type="sldNum" sz="quarter" idx="12"/>
          </p:nvPr>
        </p:nvSpPr>
        <p:spPr/>
        <p:txBody>
          <a:bodyPr/>
          <a:lstStyle/>
          <a:p>
            <a:fld id="{D4F7AA68-AEE3-4FFA-8252-D28022F3D20C}" type="slidenum">
              <a:rPr lang="en-US" smtClean="0"/>
              <a:t>‹#›</a:t>
            </a:fld>
            <a:endParaRPr lang="en-US"/>
          </a:p>
        </p:txBody>
      </p:sp>
    </p:spTree>
    <p:extLst>
      <p:ext uri="{BB962C8B-B14F-4D97-AF65-F5344CB8AC3E}">
        <p14:creationId xmlns:p14="http://schemas.microsoft.com/office/powerpoint/2010/main" val="2965395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5E466-82E9-47D0-ACA6-438049078A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E7C443-0116-4FEE-9E97-1D8631DF79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D30A7D-7032-49B9-AF1B-78C205233D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D06441-BED9-44C5-9BB7-2886B8C82D92}" type="datetimeFigureOut">
              <a:rPr lang="en-US" smtClean="0"/>
              <a:t>4/16/2020</a:t>
            </a:fld>
            <a:endParaRPr lang="en-US"/>
          </a:p>
        </p:txBody>
      </p:sp>
      <p:sp>
        <p:nvSpPr>
          <p:cNvPr id="5" name="Footer Placeholder 4">
            <a:extLst>
              <a:ext uri="{FF2B5EF4-FFF2-40B4-BE49-F238E27FC236}">
                <a16:creationId xmlns:a16="http://schemas.microsoft.com/office/drawing/2014/main" id="{3D5AEDF2-3278-433D-A806-09EBCFA699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AD029B-C336-4E8E-A42C-80FE5A13C7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7AA68-AEE3-4FFA-8252-D28022F3D20C}" type="slidenum">
              <a:rPr lang="en-US" smtClean="0"/>
              <a:t>‹#›</a:t>
            </a:fld>
            <a:endParaRPr lang="en-US"/>
          </a:p>
        </p:txBody>
      </p:sp>
    </p:spTree>
    <p:extLst>
      <p:ext uri="{BB962C8B-B14F-4D97-AF65-F5344CB8AC3E}">
        <p14:creationId xmlns:p14="http://schemas.microsoft.com/office/powerpoint/2010/main" val="761226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t="-20000" b="-2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BA109-C234-403F-BBE3-4EACE0C84FB9}"/>
              </a:ext>
            </a:extLst>
          </p:cNvPr>
          <p:cNvSpPr>
            <a:spLocks noGrp="1"/>
          </p:cNvSpPr>
          <p:nvPr>
            <p:ph type="ctrTitle"/>
          </p:nvPr>
        </p:nvSpPr>
        <p:spPr>
          <a:xfrm>
            <a:off x="0" y="868363"/>
            <a:ext cx="12192000" cy="2387600"/>
          </a:xfrm>
        </p:spPr>
        <p:txBody>
          <a:bodyPr>
            <a:normAutofit/>
          </a:bodyPr>
          <a:lstStyle/>
          <a:p>
            <a:r>
              <a:rPr lang="en-US" sz="8000" dirty="0">
                <a:solidFill>
                  <a:schemeClr val="accent4">
                    <a:lumMod val="60000"/>
                    <a:lumOff val="40000"/>
                  </a:schemeClr>
                </a:solidFill>
                <a:effectLst>
                  <a:outerShdw blurRad="38100" dist="38100" dir="2700000" algn="tl">
                    <a:srgbClr val="000000">
                      <a:alpha val="43137"/>
                    </a:srgbClr>
                  </a:outerShdw>
                </a:effectLst>
                <a:latin typeface="Dead Kansas" panose="02000000000000000000" pitchFamily="2" charset="0"/>
                <a:ea typeface="Permanent Marker" panose="02000000000000000000" pitchFamily="2" charset="0"/>
              </a:rPr>
              <a:t>Awful</a:t>
            </a:r>
            <a:r>
              <a:rPr lang="en-US" sz="8000" dirty="0">
                <a:solidFill>
                  <a:schemeClr val="accent4">
                    <a:lumMod val="60000"/>
                    <a:lumOff val="40000"/>
                  </a:schemeClr>
                </a:solidFill>
                <a:effectLst>
                  <a:outerShdw blurRad="38100" dist="38100" dir="2700000" algn="tl">
                    <a:srgbClr val="000000">
                      <a:alpha val="43137"/>
                    </a:srgbClr>
                  </a:outerShdw>
                </a:effectLst>
              </a:rPr>
              <a:t> to </a:t>
            </a:r>
            <a:r>
              <a:rPr lang="en-US" sz="16600" dirty="0">
                <a:solidFill>
                  <a:schemeClr val="accent4">
                    <a:lumMod val="60000"/>
                    <a:lumOff val="40000"/>
                  </a:schemeClr>
                </a:solidFill>
                <a:effectLst>
                  <a:outerShdw blurRad="38100" dist="38100" dir="2700000" algn="tl">
                    <a:srgbClr val="000000">
                      <a:alpha val="43137"/>
                    </a:srgbClr>
                  </a:outerShdw>
                </a:effectLst>
                <a:latin typeface="Curlz MT" panose="04040404050702020202" pitchFamily="82" charset="0"/>
              </a:rPr>
              <a:t>Awe Full</a:t>
            </a:r>
          </a:p>
        </p:txBody>
      </p:sp>
      <p:sp>
        <p:nvSpPr>
          <p:cNvPr id="3" name="Subtitle 2">
            <a:extLst>
              <a:ext uri="{FF2B5EF4-FFF2-40B4-BE49-F238E27FC236}">
                <a16:creationId xmlns:a16="http://schemas.microsoft.com/office/drawing/2014/main" id="{C571B0A7-870F-44D1-83E0-E585156280AA}"/>
              </a:ext>
            </a:extLst>
          </p:cNvPr>
          <p:cNvSpPr>
            <a:spLocks noGrp="1"/>
          </p:cNvSpPr>
          <p:nvPr>
            <p:ph type="subTitle" idx="1"/>
          </p:nvPr>
        </p:nvSpPr>
        <p:spPr>
          <a:xfrm>
            <a:off x="-1" y="3287927"/>
            <a:ext cx="12192000" cy="720581"/>
          </a:xfrm>
        </p:spPr>
        <p:txBody>
          <a:bodyPr>
            <a:normAutofit/>
          </a:bodyPr>
          <a:lstStyle/>
          <a:p>
            <a:r>
              <a:rPr lang="en-US" sz="4000" dirty="0">
                <a:solidFill>
                  <a:schemeClr val="accent4">
                    <a:lumMod val="60000"/>
                    <a:lumOff val="40000"/>
                  </a:schemeClr>
                </a:solidFill>
                <a:effectLst>
                  <a:outerShdw blurRad="38100" dist="38100" dir="2700000" algn="tl">
                    <a:srgbClr val="000000">
                      <a:alpha val="43137"/>
                    </a:srgbClr>
                  </a:outerShdw>
                </a:effectLst>
              </a:rPr>
              <a:t>A Unique Take on the Effects of Serotonergic Psychedelics</a:t>
            </a:r>
          </a:p>
        </p:txBody>
      </p:sp>
      <p:sp>
        <p:nvSpPr>
          <p:cNvPr id="4" name="Subtitle 2">
            <a:extLst>
              <a:ext uri="{FF2B5EF4-FFF2-40B4-BE49-F238E27FC236}">
                <a16:creationId xmlns:a16="http://schemas.microsoft.com/office/drawing/2014/main" id="{CAC46014-1FF3-460A-A58C-7F3856E60E09}"/>
              </a:ext>
            </a:extLst>
          </p:cNvPr>
          <p:cNvSpPr txBox="1">
            <a:spLocks/>
          </p:cNvSpPr>
          <p:nvPr/>
        </p:nvSpPr>
        <p:spPr>
          <a:xfrm>
            <a:off x="4542558" y="5269056"/>
            <a:ext cx="3106884" cy="7205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solidFill>
                  <a:srgbClr val="E6AF00"/>
                </a:solidFill>
                <a:effectLst>
                  <a:outerShdw blurRad="38100" dist="38100" dir="2700000" algn="tl">
                    <a:srgbClr val="000000">
                      <a:alpha val="43137"/>
                    </a:srgbClr>
                  </a:outerShdw>
                </a:effectLst>
              </a:rPr>
              <a:t>Jazmine Yaeger</a:t>
            </a:r>
          </a:p>
        </p:txBody>
      </p:sp>
    </p:spTree>
    <p:extLst>
      <p:ext uri="{BB962C8B-B14F-4D97-AF65-F5344CB8AC3E}">
        <p14:creationId xmlns:p14="http://schemas.microsoft.com/office/powerpoint/2010/main" val="1518798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202E4-56D0-493F-9E8D-5895A90EF555}"/>
              </a:ext>
            </a:extLst>
          </p:cNvPr>
          <p:cNvSpPr>
            <a:spLocks noGrp="1"/>
          </p:cNvSpPr>
          <p:nvPr>
            <p:ph type="title"/>
          </p:nvPr>
        </p:nvSpPr>
        <p:spPr>
          <a:xfrm>
            <a:off x="0" y="0"/>
            <a:ext cx="12192000" cy="1325563"/>
          </a:xfrm>
        </p:spPr>
        <p:txBody>
          <a:bodyPr/>
          <a:lstStyle/>
          <a:p>
            <a:pPr algn="ctr"/>
            <a:r>
              <a:rPr lang="en-US" dirty="0"/>
              <a:t>Assessing Novelty Exploration in Rodents</a:t>
            </a:r>
          </a:p>
        </p:txBody>
      </p:sp>
      <p:sp>
        <p:nvSpPr>
          <p:cNvPr id="12" name="Rectangle 11">
            <a:extLst>
              <a:ext uri="{FF2B5EF4-FFF2-40B4-BE49-F238E27FC236}">
                <a16:creationId xmlns:a16="http://schemas.microsoft.com/office/drawing/2014/main" id="{EF7DAE4D-31CD-4374-B019-E2590E0601C9}"/>
              </a:ext>
            </a:extLst>
          </p:cNvPr>
          <p:cNvSpPr/>
          <p:nvPr/>
        </p:nvSpPr>
        <p:spPr>
          <a:xfrm>
            <a:off x="8391331" y="1586204"/>
            <a:ext cx="603379" cy="569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04CF6C9-7CD1-45BC-9D45-A56BB3AC942B}"/>
              </a:ext>
            </a:extLst>
          </p:cNvPr>
          <p:cNvSpPr/>
          <p:nvPr/>
        </p:nvSpPr>
        <p:spPr>
          <a:xfrm>
            <a:off x="380048" y="1325563"/>
            <a:ext cx="7007888" cy="4832092"/>
          </a:xfrm>
          <a:prstGeom prst="rect">
            <a:avLst/>
          </a:prstGeom>
        </p:spPr>
        <p:txBody>
          <a:bodyPr wrap="square">
            <a:spAutoFit/>
          </a:bodyPr>
          <a:lstStyle/>
          <a:p>
            <a:pPr marL="747713" indent="-285750">
              <a:buFont typeface="Arial" panose="020B0604020202020204" pitchFamily="34" charset="0"/>
              <a:buChar char="•"/>
            </a:pPr>
            <a:r>
              <a:rPr lang="en-US" sz="4400" dirty="0">
                <a:solidFill>
                  <a:srgbClr val="000000"/>
                </a:solidFill>
                <a:latin typeface="Times New Roman" panose="02020603050405020304" pitchFamily="18" charset="0"/>
              </a:rPr>
              <a:t>Social Novelty</a:t>
            </a:r>
          </a:p>
          <a:p>
            <a:pPr marL="747713" indent="-285750">
              <a:buFont typeface="Arial" panose="020B0604020202020204" pitchFamily="34" charset="0"/>
              <a:buChar char="•"/>
            </a:pPr>
            <a:endParaRPr lang="en-US" sz="4400" dirty="0">
              <a:solidFill>
                <a:srgbClr val="000000"/>
              </a:solidFill>
              <a:latin typeface="Times New Roman" panose="02020603050405020304" pitchFamily="18" charset="0"/>
            </a:endParaRPr>
          </a:p>
          <a:p>
            <a:pPr marL="747713" indent="-285750">
              <a:buFont typeface="Arial" panose="020B0604020202020204" pitchFamily="34" charset="0"/>
              <a:buChar char="•"/>
            </a:pPr>
            <a:endParaRPr lang="en-US" sz="4400" dirty="0">
              <a:solidFill>
                <a:srgbClr val="000000"/>
              </a:solidFill>
              <a:latin typeface="Times New Roman" panose="02020603050405020304" pitchFamily="18" charset="0"/>
            </a:endParaRPr>
          </a:p>
          <a:p>
            <a:pPr marL="747713" indent="-285750">
              <a:buFont typeface="Arial" panose="020B0604020202020204" pitchFamily="34" charset="0"/>
              <a:buChar char="•"/>
            </a:pPr>
            <a:r>
              <a:rPr lang="en-US" sz="4400" dirty="0">
                <a:solidFill>
                  <a:srgbClr val="000000"/>
                </a:solidFill>
                <a:latin typeface="Times New Roman" panose="02020603050405020304" pitchFamily="18" charset="0"/>
              </a:rPr>
              <a:t>Object Novelty</a:t>
            </a:r>
          </a:p>
          <a:p>
            <a:pPr marL="461963"/>
            <a:r>
              <a:rPr lang="en-US" sz="4400" dirty="0">
                <a:solidFill>
                  <a:srgbClr val="000000"/>
                </a:solidFill>
                <a:latin typeface="Times New Roman" panose="02020603050405020304" pitchFamily="18" charset="0"/>
              </a:rPr>
              <a:t> </a:t>
            </a:r>
          </a:p>
          <a:p>
            <a:pPr marL="461963"/>
            <a:endParaRPr lang="en-US" sz="4400" dirty="0">
              <a:solidFill>
                <a:srgbClr val="000000"/>
              </a:solidFill>
              <a:latin typeface="Times New Roman" panose="02020603050405020304" pitchFamily="18" charset="0"/>
            </a:endParaRPr>
          </a:p>
          <a:p>
            <a:pPr marL="747713" indent="-285750">
              <a:buFont typeface="Arial" panose="020B0604020202020204" pitchFamily="34" charset="0"/>
              <a:buChar char="•"/>
            </a:pPr>
            <a:r>
              <a:rPr lang="en-US" sz="4400" dirty="0">
                <a:solidFill>
                  <a:srgbClr val="000000"/>
                </a:solidFill>
                <a:latin typeface="Times New Roman" panose="02020603050405020304" pitchFamily="18" charset="0"/>
              </a:rPr>
              <a:t>Spatial Novelty</a:t>
            </a:r>
            <a:endParaRPr lang="en-US" sz="4400" dirty="0"/>
          </a:p>
        </p:txBody>
      </p:sp>
      <p:pic>
        <p:nvPicPr>
          <p:cNvPr id="11" name="Picture 10">
            <a:extLst>
              <a:ext uri="{FF2B5EF4-FFF2-40B4-BE49-F238E27FC236}">
                <a16:creationId xmlns:a16="http://schemas.microsoft.com/office/drawing/2014/main" id="{797E1794-B014-45BC-8418-F15261FC0A19}"/>
              </a:ext>
            </a:extLst>
          </p:cNvPr>
          <p:cNvPicPr>
            <a:picLocks noChangeAspect="1"/>
          </p:cNvPicPr>
          <p:nvPr/>
        </p:nvPicPr>
        <p:blipFill rotWithShape="1">
          <a:blip r:embed="rId2"/>
          <a:srcRect r="34869"/>
          <a:stretch/>
        </p:blipFill>
        <p:spPr>
          <a:xfrm>
            <a:off x="8894619" y="1024794"/>
            <a:ext cx="3032835" cy="2636332"/>
          </a:xfrm>
          <a:prstGeom prst="rect">
            <a:avLst/>
          </a:prstGeom>
        </p:spPr>
      </p:pic>
      <p:pic>
        <p:nvPicPr>
          <p:cNvPr id="26" name="Picture 25">
            <a:extLst>
              <a:ext uri="{FF2B5EF4-FFF2-40B4-BE49-F238E27FC236}">
                <a16:creationId xmlns:a16="http://schemas.microsoft.com/office/drawing/2014/main" id="{6A6871B2-A349-4174-A49B-7CCDAC22B124}"/>
              </a:ext>
            </a:extLst>
          </p:cNvPr>
          <p:cNvPicPr>
            <a:picLocks noChangeAspect="1"/>
          </p:cNvPicPr>
          <p:nvPr/>
        </p:nvPicPr>
        <p:blipFill>
          <a:blip r:embed="rId3"/>
          <a:stretch>
            <a:fillRect/>
          </a:stretch>
        </p:blipFill>
        <p:spPr>
          <a:xfrm>
            <a:off x="4919566" y="2951018"/>
            <a:ext cx="3975053" cy="2086903"/>
          </a:xfrm>
          <a:prstGeom prst="rect">
            <a:avLst/>
          </a:prstGeom>
        </p:spPr>
      </p:pic>
      <p:pic>
        <p:nvPicPr>
          <p:cNvPr id="27" name="Picture 26">
            <a:extLst>
              <a:ext uri="{FF2B5EF4-FFF2-40B4-BE49-F238E27FC236}">
                <a16:creationId xmlns:a16="http://schemas.microsoft.com/office/drawing/2014/main" id="{DED82C2C-7DD9-40B3-B9A3-EEE29CF269CC}"/>
              </a:ext>
            </a:extLst>
          </p:cNvPr>
          <p:cNvPicPr>
            <a:picLocks noChangeAspect="1"/>
          </p:cNvPicPr>
          <p:nvPr/>
        </p:nvPicPr>
        <p:blipFill>
          <a:blip r:embed="rId4"/>
          <a:stretch>
            <a:fillRect/>
          </a:stretch>
        </p:blipFill>
        <p:spPr>
          <a:xfrm>
            <a:off x="8894619" y="4277364"/>
            <a:ext cx="3181349" cy="2386012"/>
          </a:xfrm>
          <a:prstGeom prst="rect">
            <a:avLst/>
          </a:prstGeom>
        </p:spPr>
      </p:pic>
      <p:sp>
        <p:nvSpPr>
          <p:cNvPr id="28" name="Oval 27">
            <a:extLst>
              <a:ext uri="{FF2B5EF4-FFF2-40B4-BE49-F238E27FC236}">
                <a16:creationId xmlns:a16="http://schemas.microsoft.com/office/drawing/2014/main" id="{5ED833AB-D01E-4AAB-9B21-F47221AC4B74}"/>
              </a:ext>
            </a:extLst>
          </p:cNvPr>
          <p:cNvSpPr/>
          <p:nvPr/>
        </p:nvSpPr>
        <p:spPr>
          <a:xfrm>
            <a:off x="467590" y="5058703"/>
            <a:ext cx="4800600" cy="15094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071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xEl>
                                              <p:pRg st="3" end="3"/>
                                            </p:txEl>
                                          </p:spTgt>
                                        </p:tgtEl>
                                        <p:attrNameLst>
                                          <p:attrName>style.visibility</p:attrName>
                                        </p:attrNameLst>
                                      </p:cBhvr>
                                      <p:to>
                                        <p:strVal val="visible"/>
                                      </p:to>
                                    </p:set>
                                    <p:animEffect transition="in" filter="fade">
                                      <p:cBhvr>
                                        <p:cTn id="15" dur="500"/>
                                        <p:tgtEl>
                                          <p:spTgt spid="2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xEl>
                                              <p:pRg st="6" end="6"/>
                                            </p:txEl>
                                          </p:spTgt>
                                        </p:tgtEl>
                                        <p:attrNameLst>
                                          <p:attrName>style.visibility</p:attrName>
                                        </p:attrNameLst>
                                      </p:cBhvr>
                                      <p:to>
                                        <p:strVal val="visible"/>
                                      </p:to>
                                    </p:set>
                                    <p:animEffect transition="in" filter="fade">
                                      <p:cBhvr>
                                        <p:cTn id="23" dur="500"/>
                                        <p:tgtEl>
                                          <p:spTgt spid="25">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heel(1)">
                                      <p:cBhvr>
                                        <p:cTn id="31"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202E4-56D0-493F-9E8D-5895A90EF555}"/>
              </a:ext>
            </a:extLst>
          </p:cNvPr>
          <p:cNvSpPr>
            <a:spLocks noGrp="1"/>
          </p:cNvSpPr>
          <p:nvPr>
            <p:ph type="title"/>
          </p:nvPr>
        </p:nvSpPr>
        <p:spPr>
          <a:xfrm>
            <a:off x="0" y="0"/>
            <a:ext cx="12192000" cy="1325563"/>
          </a:xfrm>
        </p:spPr>
        <p:txBody>
          <a:bodyPr/>
          <a:lstStyle/>
          <a:p>
            <a:pPr algn="ctr"/>
            <a:r>
              <a:rPr lang="en-US" dirty="0"/>
              <a:t>Assessing Novelty Exploration in Rodents</a:t>
            </a:r>
          </a:p>
        </p:txBody>
      </p:sp>
      <p:sp>
        <p:nvSpPr>
          <p:cNvPr id="12" name="Rectangle 11">
            <a:extLst>
              <a:ext uri="{FF2B5EF4-FFF2-40B4-BE49-F238E27FC236}">
                <a16:creationId xmlns:a16="http://schemas.microsoft.com/office/drawing/2014/main" id="{EF7DAE4D-31CD-4374-B019-E2590E0601C9}"/>
              </a:ext>
            </a:extLst>
          </p:cNvPr>
          <p:cNvSpPr/>
          <p:nvPr/>
        </p:nvSpPr>
        <p:spPr>
          <a:xfrm>
            <a:off x="8391331" y="1586204"/>
            <a:ext cx="603379" cy="569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B848AE3-BDB0-4962-9D93-E354312C6E31}"/>
              </a:ext>
            </a:extLst>
          </p:cNvPr>
          <p:cNvPicPr>
            <a:picLocks noChangeAspect="1"/>
          </p:cNvPicPr>
          <p:nvPr/>
        </p:nvPicPr>
        <p:blipFill>
          <a:blip r:embed="rId2"/>
          <a:stretch>
            <a:fillRect/>
          </a:stretch>
        </p:blipFill>
        <p:spPr>
          <a:xfrm>
            <a:off x="244530" y="1698623"/>
            <a:ext cx="2381250" cy="1876425"/>
          </a:xfrm>
          <a:prstGeom prst="rect">
            <a:avLst/>
          </a:prstGeom>
        </p:spPr>
      </p:pic>
      <p:pic>
        <p:nvPicPr>
          <p:cNvPr id="14" name="Picture 2" descr="What is the open field test? — Brain Stuff">
            <a:extLst>
              <a:ext uri="{FF2B5EF4-FFF2-40B4-BE49-F238E27FC236}">
                <a16:creationId xmlns:a16="http://schemas.microsoft.com/office/drawing/2014/main" id="{21075DDC-AD67-4D43-B588-FC988E9BBC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154" y="1099088"/>
            <a:ext cx="3325095" cy="33250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7D944CD-4979-4459-8E0F-2387926D3722}"/>
              </a:ext>
            </a:extLst>
          </p:cNvPr>
          <p:cNvPicPr>
            <a:picLocks noChangeAspect="1"/>
          </p:cNvPicPr>
          <p:nvPr/>
        </p:nvPicPr>
        <p:blipFill>
          <a:blip r:embed="rId4"/>
          <a:stretch>
            <a:fillRect/>
          </a:stretch>
        </p:blipFill>
        <p:spPr>
          <a:xfrm>
            <a:off x="1403982" y="4471698"/>
            <a:ext cx="3048000" cy="2038350"/>
          </a:xfrm>
          <a:prstGeom prst="rect">
            <a:avLst/>
          </a:prstGeom>
        </p:spPr>
      </p:pic>
      <p:pic>
        <p:nvPicPr>
          <p:cNvPr id="5" name="Picture 4" descr="A picture containing clock&#10;&#10;Description automatically generated">
            <a:extLst>
              <a:ext uri="{FF2B5EF4-FFF2-40B4-BE49-F238E27FC236}">
                <a16:creationId xmlns:a16="http://schemas.microsoft.com/office/drawing/2014/main" id="{4C540392-0259-48BD-BBC4-ADBE07DF8A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4126" y="1052292"/>
            <a:ext cx="4708981" cy="4412081"/>
          </a:xfrm>
          <a:prstGeom prst="rect">
            <a:avLst/>
          </a:prstGeom>
        </p:spPr>
      </p:pic>
      <p:sp>
        <p:nvSpPr>
          <p:cNvPr id="17" name="TextBox 16">
            <a:extLst>
              <a:ext uri="{FF2B5EF4-FFF2-40B4-BE49-F238E27FC236}">
                <a16:creationId xmlns:a16="http://schemas.microsoft.com/office/drawing/2014/main" id="{CD68553F-AD74-4BCB-8F23-B3B06B94F03D}"/>
              </a:ext>
            </a:extLst>
          </p:cNvPr>
          <p:cNvSpPr txBox="1"/>
          <p:nvPr/>
        </p:nvSpPr>
        <p:spPr>
          <a:xfrm>
            <a:off x="368893" y="1052292"/>
            <a:ext cx="2132523" cy="646331"/>
          </a:xfrm>
          <a:prstGeom prst="rect">
            <a:avLst/>
          </a:prstGeom>
          <a:noFill/>
        </p:spPr>
        <p:txBody>
          <a:bodyPr wrap="square" rtlCol="0">
            <a:spAutoFit/>
          </a:bodyPr>
          <a:lstStyle/>
          <a:p>
            <a:pPr algn="ctr"/>
            <a:r>
              <a:rPr lang="en-US" dirty="0"/>
              <a:t>Gridded Open Field (</a:t>
            </a:r>
            <a:r>
              <a:rPr lang="en-US" dirty="0" err="1"/>
              <a:t>Actimeter</a:t>
            </a:r>
            <a:r>
              <a:rPr lang="en-US" dirty="0"/>
              <a:t>)</a:t>
            </a:r>
          </a:p>
        </p:txBody>
      </p:sp>
      <p:sp>
        <p:nvSpPr>
          <p:cNvPr id="18" name="TextBox 17">
            <a:extLst>
              <a:ext uri="{FF2B5EF4-FFF2-40B4-BE49-F238E27FC236}">
                <a16:creationId xmlns:a16="http://schemas.microsoft.com/office/drawing/2014/main" id="{42DC3624-E357-4957-9B32-6A2E6B55BECE}"/>
              </a:ext>
            </a:extLst>
          </p:cNvPr>
          <p:cNvSpPr txBox="1"/>
          <p:nvPr/>
        </p:nvSpPr>
        <p:spPr>
          <a:xfrm>
            <a:off x="4248110" y="1163167"/>
            <a:ext cx="2050754" cy="369332"/>
          </a:xfrm>
          <a:prstGeom prst="rect">
            <a:avLst/>
          </a:prstGeom>
          <a:noFill/>
        </p:spPr>
        <p:txBody>
          <a:bodyPr wrap="square" rtlCol="0">
            <a:spAutoFit/>
          </a:bodyPr>
          <a:lstStyle/>
          <a:p>
            <a:pPr algn="ctr"/>
            <a:r>
              <a:rPr lang="en-US" dirty="0"/>
              <a:t>Square Open Field</a:t>
            </a:r>
          </a:p>
        </p:txBody>
      </p:sp>
      <p:sp>
        <p:nvSpPr>
          <p:cNvPr id="20" name="TextBox 19">
            <a:extLst>
              <a:ext uri="{FF2B5EF4-FFF2-40B4-BE49-F238E27FC236}">
                <a16:creationId xmlns:a16="http://schemas.microsoft.com/office/drawing/2014/main" id="{B855EEA6-A803-40F2-AA93-8C3707FD2940}"/>
              </a:ext>
            </a:extLst>
          </p:cNvPr>
          <p:cNvSpPr txBox="1"/>
          <p:nvPr/>
        </p:nvSpPr>
        <p:spPr>
          <a:xfrm>
            <a:off x="2082184" y="4102366"/>
            <a:ext cx="1969593" cy="369332"/>
          </a:xfrm>
          <a:prstGeom prst="rect">
            <a:avLst/>
          </a:prstGeom>
          <a:noFill/>
        </p:spPr>
        <p:txBody>
          <a:bodyPr wrap="square" rtlCol="0">
            <a:spAutoFit/>
          </a:bodyPr>
          <a:lstStyle/>
          <a:p>
            <a:pPr algn="ctr"/>
            <a:r>
              <a:rPr lang="en-US" dirty="0"/>
              <a:t>Circular Open Field</a:t>
            </a:r>
          </a:p>
        </p:txBody>
      </p:sp>
      <p:sp>
        <p:nvSpPr>
          <p:cNvPr id="6" name="TextBox 5">
            <a:extLst>
              <a:ext uri="{FF2B5EF4-FFF2-40B4-BE49-F238E27FC236}">
                <a16:creationId xmlns:a16="http://schemas.microsoft.com/office/drawing/2014/main" id="{655E2D66-FFB5-4D13-81DD-CA5DAAAF09E1}"/>
              </a:ext>
            </a:extLst>
          </p:cNvPr>
          <p:cNvSpPr txBox="1"/>
          <p:nvPr/>
        </p:nvSpPr>
        <p:spPr>
          <a:xfrm rot="16200000">
            <a:off x="5915791" y="2813181"/>
            <a:ext cx="2292166" cy="369332"/>
          </a:xfrm>
          <a:prstGeom prst="rect">
            <a:avLst/>
          </a:prstGeom>
          <a:noFill/>
        </p:spPr>
        <p:txBody>
          <a:bodyPr wrap="none" rtlCol="0">
            <a:spAutoFit/>
          </a:bodyPr>
          <a:lstStyle/>
          <a:p>
            <a:r>
              <a:rPr lang="en-US" dirty="0"/>
              <a:t>Frequency of Behavior</a:t>
            </a:r>
          </a:p>
        </p:txBody>
      </p:sp>
      <p:pic>
        <p:nvPicPr>
          <p:cNvPr id="7" name="Picture 6">
            <a:extLst>
              <a:ext uri="{FF2B5EF4-FFF2-40B4-BE49-F238E27FC236}">
                <a16:creationId xmlns:a16="http://schemas.microsoft.com/office/drawing/2014/main" id="{E92D9514-48A3-4AF3-AE21-4E3842D8C960}"/>
              </a:ext>
            </a:extLst>
          </p:cNvPr>
          <p:cNvPicPr>
            <a:picLocks noChangeAspect="1"/>
          </p:cNvPicPr>
          <p:nvPr/>
        </p:nvPicPr>
        <p:blipFill rotWithShape="1">
          <a:blip r:embed="rId6">
            <a:clrChange>
              <a:clrFrom>
                <a:srgbClr val="FFFFFF"/>
              </a:clrFrom>
              <a:clrTo>
                <a:srgbClr val="FFFFFF">
                  <a:alpha val="0"/>
                </a:srgbClr>
              </a:clrTo>
            </a:clrChange>
          </a:blip>
          <a:srcRect l="46801" t="67869" b="6027"/>
          <a:stretch/>
        </p:blipFill>
        <p:spPr>
          <a:xfrm>
            <a:off x="7246540" y="5754958"/>
            <a:ext cx="2151041" cy="953328"/>
          </a:xfrm>
          <a:prstGeom prst="rect">
            <a:avLst/>
          </a:prstGeom>
        </p:spPr>
      </p:pic>
      <p:pic>
        <p:nvPicPr>
          <p:cNvPr id="23" name="Picture 22">
            <a:extLst>
              <a:ext uri="{FF2B5EF4-FFF2-40B4-BE49-F238E27FC236}">
                <a16:creationId xmlns:a16="http://schemas.microsoft.com/office/drawing/2014/main" id="{D8193723-AD6F-43B4-981E-958115C0773C}"/>
              </a:ext>
            </a:extLst>
          </p:cNvPr>
          <p:cNvPicPr>
            <a:picLocks noChangeAspect="1"/>
          </p:cNvPicPr>
          <p:nvPr/>
        </p:nvPicPr>
        <p:blipFill rotWithShape="1">
          <a:blip r:embed="rId6">
            <a:clrChange>
              <a:clrFrom>
                <a:srgbClr val="FFFFFF"/>
              </a:clrFrom>
              <a:clrTo>
                <a:srgbClr val="FFFFFF">
                  <a:alpha val="0"/>
                </a:srgbClr>
              </a:clrTo>
            </a:clrChange>
          </a:blip>
          <a:srcRect l="1150" t="54950" r="59565" b="8501"/>
          <a:stretch/>
        </p:blipFill>
        <p:spPr>
          <a:xfrm>
            <a:off x="9468616" y="5575248"/>
            <a:ext cx="1430343" cy="1201880"/>
          </a:xfrm>
          <a:prstGeom prst="rect">
            <a:avLst/>
          </a:prstGeom>
        </p:spPr>
      </p:pic>
      <p:pic>
        <p:nvPicPr>
          <p:cNvPr id="24" name="Picture 23">
            <a:extLst>
              <a:ext uri="{FF2B5EF4-FFF2-40B4-BE49-F238E27FC236}">
                <a16:creationId xmlns:a16="http://schemas.microsoft.com/office/drawing/2014/main" id="{24D2A440-F445-410C-AEC5-A2DBE84ABBE3}"/>
              </a:ext>
            </a:extLst>
          </p:cNvPr>
          <p:cNvPicPr>
            <a:picLocks noChangeAspect="1"/>
          </p:cNvPicPr>
          <p:nvPr/>
        </p:nvPicPr>
        <p:blipFill rotWithShape="1">
          <a:blip r:embed="rId6">
            <a:clrChange>
              <a:clrFrom>
                <a:srgbClr val="FFFFFF"/>
              </a:clrFrom>
              <a:clrTo>
                <a:srgbClr val="FFFFFF">
                  <a:alpha val="0"/>
                </a:srgbClr>
              </a:clrTo>
            </a:clrChange>
          </a:blip>
          <a:srcRect l="69063" t="33997" r="2639" b="33624"/>
          <a:stretch/>
        </p:blipFill>
        <p:spPr>
          <a:xfrm>
            <a:off x="10962652" y="5644090"/>
            <a:ext cx="1029782" cy="1064196"/>
          </a:xfrm>
          <a:prstGeom prst="rect">
            <a:avLst/>
          </a:prstGeom>
        </p:spPr>
      </p:pic>
      <p:sp>
        <p:nvSpPr>
          <p:cNvPr id="8" name="Rectangle 7">
            <a:extLst>
              <a:ext uri="{FF2B5EF4-FFF2-40B4-BE49-F238E27FC236}">
                <a16:creationId xmlns:a16="http://schemas.microsoft.com/office/drawing/2014/main" id="{068BD471-A81C-439A-B95E-DA39C9C04AE0}"/>
              </a:ext>
            </a:extLst>
          </p:cNvPr>
          <p:cNvSpPr/>
          <p:nvPr/>
        </p:nvSpPr>
        <p:spPr>
          <a:xfrm>
            <a:off x="18980" y="6620476"/>
            <a:ext cx="7483256" cy="215444"/>
          </a:xfrm>
          <a:prstGeom prst="rect">
            <a:avLst/>
          </a:prstGeom>
        </p:spPr>
        <p:txBody>
          <a:bodyPr wrap="square">
            <a:spAutoFit/>
          </a:bodyPr>
          <a:lstStyle/>
          <a:p>
            <a:r>
              <a:rPr lang="en-US" sz="800" dirty="0" err="1">
                <a:latin typeface="Segoe UI" panose="020B0502040204020203" pitchFamily="34" charset="0"/>
              </a:rPr>
              <a:t>Kalueff</a:t>
            </a:r>
            <a:r>
              <a:rPr lang="en-US" sz="800" dirty="0">
                <a:latin typeface="Segoe UI" panose="020B0502040204020203" pitchFamily="34" charset="0"/>
              </a:rPr>
              <a:t>, A. V., et al. (2006). "Temporal stability of novelty exploration in mice exposed to different open field tests." </a:t>
            </a:r>
            <a:r>
              <a:rPr lang="en-US" sz="800" u="sng" dirty="0" err="1">
                <a:latin typeface="Segoe UI" panose="020B0502040204020203" pitchFamily="34" charset="0"/>
              </a:rPr>
              <a:t>Behavioural</a:t>
            </a:r>
            <a:r>
              <a:rPr lang="en-US" sz="800" u="sng" dirty="0">
                <a:latin typeface="Segoe UI" panose="020B0502040204020203" pitchFamily="34" charset="0"/>
              </a:rPr>
              <a:t> Processes </a:t>
            </a:r>
            <a:r>
              <a:rPr lang="en-US" sz="800" b="1" u="sng" dirty="0">
                <a:latin typeface="Segoe UI" panose="020B0502040204020203" pitchFamily="34" charset="0"/>
              </a:rPr>
              <a:t>72</a:t>
            </a:r>
            <a:r>
              <a:rPr lang="en-US" sz="800" u="sng" dirty="0">
                <a:latin typeface="Segoe UI" panose="020B0502040204020203" pitchFamily="34" charset="0"/>
              </a:rPr>
              <a:t>(1): 104-112.</a:t>
            </a:r>
          </a:p>
        </p:txBody>
      </p:sp>
    </p:spTree>
    <p:extLst>
      <p:ext uri="{BB962C8B-B14F-4D97-AF65-F5344CB8AC3E}">
        <p14:creationId xmlns:p14="http://schemas.microsoft.com/office/powerpoint/2010/main" val="30572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A89581-1540-4CF2-BBBC-EC3B30975D74}"/>
              </a:ext>
            </a:extLst>
          </p:cNvPr>
          <p:cNvPicPr>
            <a:picLocks noChangeAspect="1"/>
          </p:cNvPicPr>
          <p:nvPr/>
        </p:nvPicPr>
        <p:blipFill rotWithShape="1">
          <a:blip r:embed="rId2"/>
          <a:srcRect l="4602" t="18030" r="49086" b="7727"/>
          <a:stretch/>
        </p:blipFill>
        <p:spPr>
          <a:xfrm>
            <a:off x="3167339" y="1048471"/>
            <a:ext cx="5857321" cy="5281785"/>
          </a:xfrm>
          <a:prstGeom prst="rect">
            <a:avLst/>
          </a:prstGeom>
        </p:spPr>
      </p:pic>
      <p:sp>
        <p:nvSpPr>
          <p:cNvPr id="5" name="Title 1">
            <a:extLst>
              <a:ext uri="{FF2B5EF4-FFF2-40B4-BE49-F238E27FC236}">
                <a16:creationId xmlns:a16="http://schemas.microsoft.com/office/drawing/2014/main" id="{082A95E5-CD28-4A71-96CF-FF1350384B2B}"/>
              </a:ext>
            </a:extLst>
          </p:cNvPr>
          <p:cNvSpPr>
            <a:spLocks noGrp="1"/>
          </p:cNvSpPr>
          <p:nvPr>
            <p:ph type="title"/>
          </p:nvPr>
        </p:nvSpPr>
        <p:spPr>
          <a:xfrm>
            <a:off x="0" y="0"/>
            <a:ext cx="12192000" cy="1325563"/>
          </a:xfrm>
        </p:spPr>
        <p:txBody>
          <a:bodyPr/>
          <a:lstStyle/>
          <a:p>
            <a:pPr algn="ctr"/>
            <a:r>
              <a:rPr lang="en-US" dirty="0"/>
              <a:t>Assessing Novelty Exploration in Rodents</a:t>
            </a:r>
          </a:p>
        </p:txBody>
      </p:sp>
      <p:sp>
        <p:nvSpPr>
          <p:cNvPr id="2" name="Rectangle 1">
            <a:extLst>
              <a:ext uri="{FF2B5EF4-FFF2-40B4-BE49-F238E27FC236}">
                <a16:creationId xmlns:a16="http://schemas.microsoft.com/office/drawing/2014/main" id="{485CCF8E-1D4D-4693-8508-A7888A770282}"/>
              </a:ext>
            </a:extLst>
          </p:cNvPr>
          <p:cNvSpPr/>
          <p:nvPr/>
        </p:nvSpPr>
        <p:spPr>
          <a:xfrm>
            <a:off x="-1" y="6642556"/>
            <a:ext cx="6096000" cy="215444"/>
          </a:xfrm>
          <a:prstGeom prst="rect">
            <a:avLst/>
          </a:prstGeom>
        </p:spPr>
        <p:txBody>
          <a:bodyPr>
            <a:spAutoFit/>
          </a:bodyPr>
          <a:lstStyle/>
          <a:p>
            <a:r>
              <a:rPr lang="en-US" sz="800" dirty="0" err="1">
                <a:latin typeface="Segoe UI" panose="020B0502040204020203" pitchFamily="34" charset="0"/>
              </a:rPr>
              <a:t>Botta</a:t>
            </a:r>
            <a:r>
              <a:rPr lang="en-US" sz="800" dirty="0">
                <a:latin typeface="Segoe UI" panose="020B0502040204020203" pitchFamily="34" charset="0"/>
              </a:rPr>
              <a:t>, P., et al. (2019). "An amygdala circuit mediates experience-dependent momentary exploratory arrests." </a:t>
            </a:r>
            <a:r>
              <a:rPr lang="en-US" sz="800" u="sng" dirty="0" err="1">
                <a:latin typeface="Segoe UI" panose="020B0502040204020203" pitchFamily="34" charset="0"/>
              </a:rPr>
              <a:t>bioRxiv</a:t>
            </a:r>
            <a:r>
              <a:rPr lang="en-US" sz="800" u="sng" dirty="0">
                <a:latin typeface="Segoe UI" panose="020B0502040204020203" pitchFamily="34" charset="0"/>
              </a:rPr>
              <a:t>: 797001.</a:t>
            </a:r>
          </a:p>
        </p:txBody>
      </p:sp>
    </p:spTree>
    <p:extLst>
      <p:ext uri="{BB962C8B-B14F-4D97-AF65-F5344CB8AC3E}">
        <p14:creationId xmlns:p14="http://schemas.microsoft.com/office/powerpoint/2010/main" val="1044502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63A22C-A28A-488E-8F3E-A7B666E83452}"/>
              </a:ext>
            </a:extLst>
          </p:cNvPr>
          <p:cNvPicPr>
            <a:picLocks noChangeAspect="1"/>
          </p:cNvPicPr>
          <p:nvPr/>
        </p:nvPicPr>
        <p:blipFill rotWithShape="1">
          <a:blip r:embed="rId2"/>
          <a:srcRect l="37827" t="16061" r="38913" b="43182"/>
          <a:stretch/>
        </p:blipFill>
        <p:spPr>
          <a:xfrm>
            <a:off x="748146" y="1325563"/>
            <a:ext cx="2895600" cy="2854115"/>
          </a:xfrm>
          <a:prstGeom prst="rect">
            <a:avLst/>
          </a:prstGeom>
        </p:spPr>
      </p:pic>
      <p:sp>
        <p:nvSpPr>
          <p:cNvPr id="4" name="Title 1">
            <a:extLst>
              <a:ext uri="{FF2B5EF4-FFF2-40B4-BE49-F238E27FC236}">
                <a16:creationId xmlns:a16="http://schemas.microsoft.com/office/drawing/2014/main" id="{10F8A4E7-20B8-48EA-AB15-F010789996E4}"/>
              </a:ext>
            </a:extLst>
          </p:cNvPr>
          <p:cNvSpPr>
            <a:spLocks noGrp="1"/>
          </p:cNvSpPr>
          <p:nvPr>
            <p:ph type="title"/>
          </p:nvPr>
        </p:nvSpPr>
        <p:spPr>
          <a:xfrm>
            <a:off x="0" y="0"/>
            <a:ext cx="12192000" cy="1325563"/>
          </a:xfrm>
        </p:spPr>
        <p:txBody>
          <a:bodyPr/>
          <a:lstStyle/>
          <a:p>
            <a:pPr algn="ctr"/>
            <a:r>
              <a:rPr lang="en-US" dirty="0"/>
              <a:t>Assessing Novelty Exploration in Rodents</a:t>
            </a:r>
          </a:p>
        </p:txBody>
      </p:sp>
      <p:pic>
        <p:nvPicPr>
          <p:cNvPr id="5" name="Picture 4">
            <a:extLst>
              <a:ext uri="{FF2B5EF4-FFF2-40B4-BE49-F238E27FC236}">
                <a16:creationId xmlns:a16="http://schemas.microsoft.com/office/drawing/2014/main" id="{07B94029-CDE2-49F9-85BD-133555EA5017}"/>
              </a:ext>
            </a:extLst>
          </p:cNvPr>
          <p:cNvPicPr>
            <a:picLocks noChangeAspect="1"/>
          </p:cNvPicPr>
          <p:nvPr/>
        </p:nvPicPr>
        <p:blipFill rotWithShape="1">
          <a:blip r:embed="rId2"/>
          <a:srcRect l="62287" t="15587" r="14453" b="43656"/>
          <a:stretch/>
        </p:blipFill>
        <p:spPr>
          <a:xfrm>
            <a:off x="4648199" y="1325562"/>
            <a:ext cx="2895601" cy="2854116"/>
          </a:xfrm>
          <a:prstGeom prst="rect">
            <a:avLst/>
          </a:prstGeom>
        </p:spPr>
      </p:pic>
      <p:grpSp>
        <p:nvGrpSpPr>
          <p:cNvPr id="7" name="Group 6">
            <a:extLst>
              <a:ext uri="{FF2B5EF4-FFF2-40B4-BE49-F238E27FC236}">
                <a16:creationId xmlns:a16="http://schemas.microsoft.com/office/drawing/2014/main" id="{29F868D5-4D5F-4CBC-BA64-EA31A2ED337F}"/>
              </a:ext>
            </a:extLst>
          </p:cNvPr>
          <p:cNvGrpSpPr/>
          <p:nvPr/>
        </p:nvGrpSpPr>
        <p:grpSpPr>
          <a:xfrm>
            <a:off x="8548254" y="1325562"/>
            <a:ext cx="2895600" cy="2854115"/>
            <a:chOff x="8368144" y="1641764"/>
            <a:chExt cx="3626428" cy="3574472"/>
          </a:xfrm>
        </p:grpSpPr>
        <p:pic>
          <p:nvPicPr>
            <p:cNvPr id="6" name="Picture 5">
              <a:extLst>
                <a:ext uri="{FF2B5EF4-FFF2-40B4-BE49-F238E27FC236}">
                  <a16:creationId xmlns:a16="http://schemas.microsoft.com/office/drawing/2014/main" id="{70720174-B9A6-4301-92A3-A4110CC4B35D}"/>
                </a:ext>
              </a:extLst>
            </p:cNvPr>
            <p:cNvPicPr>
              <a:picLocks noChangeAspect="1"/>
            </p:cNvPicPr>
            <p:nvPr/>
          </p:nvPicPr>
          <p:blipFill rotWithShape="1">
            <a:blip r:embed="rId2"/>
            <a:srcRect l="13768" t="15284" r="62972" b="43959"/>
            <a:stretch/>
          </p:blipFill>
          <p:spPr>
            <a:xfrm>
              <a:off x="8368144" y="1641764"/>
              <a:ext cx="3626427" cy="3574472"/>
            </a:xfrm>
            <a:prstGeom prst="rect">
              <a:avLst/>
            </a:prstGeom>
          </p:spPr>
        </p:pic>
        <p:sp>
          <p:nvSpPr>
            <p:cNvPr id="2" name="Rectangle 1">
              <a:extLst>
                <a:ext uri="{FF2B5EF4-FFF2-40B4-BE49-F238E27FC236}">
                  <a16:creationId xmlns:a16="http://schemas.microsoft.com/office/drawing/2014/main" id="{BF10FB2B-24A4-4EEA-BEF0-3CA74760E470}"/>
                </a:ext>
              </a:extLst>
            </p:cNvPr>
            <p:cNvSpPr/>
            <p:nvPr/>
          </p:nvSpPr>
          <p:spPr>
            <a:xfrm>
              <a:off x="11201400" y="1641764"/>
              <a:ext cx="793172" cy="5299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3C0A6D87-DE3C-4B4A-8504-BC54C73EBD46}"/>
              </a:ext>
            </a:extLst>
          </p:cNvPr>
          <p:cNvPicPr>
            <a:picLocks noChangeAspect="1"/>
          </p:cNvPicPr>
          <p:nvPr/>
        </p:nvPicPr>
        <p:blipFill rotWithShape="1">
          <a:blip r:embed="rId3"/>
          <a:srcRect l="53277" t="18563" r="5636" b="7194"/>
          <a:stretch/>
        </p:blipFill>
        <p:spPr>
          <a:xfrm>
            <a:off x="3591339" y="1325561"/>
            <a:ext cx="5009319" cy="5091546"/>
          </a:xfrm>
          <a:prstGeom prst="rect">
            <a:avLst/>
          </a:prstGeom>
        </p:spPr>
      </p:pic>
      <p:sp>
        <p:nvSpPr>
          <p:cNvPr id="10" name="TextBox 9">
            <a:extLst>
              <a:ext uri="{FF2B5EF4-FFF2-40B4-BE49-F238E27FC236}">
                <a16:creationId xmlns:a16="http://schemas.microsoft.com/office/drawing/2014/main" id="{5CC3AB02-E1BE-4382-9639-74C1421143A2}"/>
              </a:ext>
            </a:extLst>
          </p:cNvPr>
          <p:cNvSpPr txBox="1"/>
          <p:nvPr/>
        </p:nvSpPr>
        <p:spPr>
          <a:xfrm>
            <a:off x="1201882" y="2458172"/>
            <a:ext cx="9788236" cy="1754326"/>
          </a:xfrm>
          <a:prstGeom prst="rect">
            <a:avLst/>
          </a:prstGeom>
          <a:solidFill>
            <a:schemeClr val="bg1">
              <a:alpha val="70000"/>
            </a:schemeClr>
          </a:solidFill>
        </p:spPr>
        <p:txBody>
          <a:bodyPr wrap="square" rtlCol="0">
            <a:spAutoFit/>
          </a:bodyPr>
          <a:lstStyle/>
          <a:p>
            <a:pPr algn="ctr"/>
            <a:r>
              <a:rPr lang="en-US" sz="3600" dirty="0">
                <a:effectLst>
                  <a:outerShdw blurRad="38100" dist="38100" dir="2700000" algn="tl">
                    <a:srgbClr val="000000">
                      <a:alpha val="43137"/>
                    </a:srgbClr>
                  </a:outerShdw>
                </a:effectLst>
              </a:rPr>
              <a:t>Novelty drives exploration in rodents…</a:t>
            </a:r>
          </a:p>
          <a:p>
            <a:pPr algn="ctr"/>
            <a:endParaRPr lang="en-US" sz="3600" dirty="0">
              <a:effectLst>
                <a:outerShdw blurRad="38100" dist="38100" dir="2700000" algn="tl">
                  <a:srgbClr val="000000">
                    <a:alpha val="43137"/>
                  </a:srgbClr>
                </a:outerShdw>
              </a:effectLst>
            </a:endParaRPr>
          </a:p>
          <a:p>
            <a:pPr algn="ctr"/>
            <a:r>
              <a:rPr lang="en-US" sz="3600" dirty="0">
                <a:effectLst>
                  <a:outerShdw blurRad="38100" dist="38100" dir="2700000" algn="tl">
                    <a:srgbClr val="000000">
                      <a:alpha val="43137"/>
                    </a:srgbClr>
                  </a:outerShdw>
                </a:effectLst>
              </a:rPr>
              <a:t>What about serotonergic psychedelics?</a:t>
            </a:r>
          </a:p>
        </p:txBody>
      </p:sp>
      <p:sp>
        <p:nvSpPr>
          <p:cNvPr id="11" name="Rectangle 10">
            <a:extLst>
              <a:ext uri="{FF2B5EF4-FFF2-40B4-BE49-F238E27FC236}">
                <a16:creationId xmlns:a16="http://schemas.microsoft.com/office/drawing/2014/main" id="{D860F795-ABCF-41E0-A4FB-EABE4207DEC6}"/>
              </a:ext>
            </a:extLst>
          </p:cNvPr>
          <p:cNvSpPr/>
          <p:nvPr/>
        </p:nvSpPr>
        <p:spPr>
          <a:xfrm>
            <a:off x="-1" y="6642556"/>
            <a:ext cx="6096000" cy="215444"/>
          </a:xfrm>
          <a:prstGeom prst="rect">
            <a:avLst/>
          </a:prstGeom>
        </p:spPr>
        <p:txBody>
          <a:bodyPr>
            <a:spAutoFit/>
          </a:bodyPr>
          <a:lstStyle/>
          <a:p>
            <a:r>
              <a:rPr lang="en-US" sz="800" dirty="0" err="1">
                <a:latin typeface="Segoe UI" panose="020B0502040204020203" pitchFamily="34" charset="0"/>
              </a:rPr>
              <a:t>Botta</a:t>
            </a:r>
            <a:r>
              <a:rPr lang="en-US" sz="800" dirty="0">
                <a:latin typeface="Segoe UI" panose="020B0502040204020203" pitchFamily="34" charset="0"/>
              </a:rPr>
              <a:t>, P., et al. (2019). "An amygdala circuit mediates experience-dependent momentary exploratory arrests." </a:t>
            </a:r>
            <a:r>
              <a:rPr lang="en-US" sz="800" u="sng" dirty="0" err="1">
                <a:latin typeface="Segoe UI" panose="020B0502040204020203" pitchFamily="34" charset="0"/>
              </a:rPr>
              <a:t>bioRxiv</a:t>
            </a:r>
            <a:r>
              <a:rPr lang="en-US" sz="800" u="sng" dirty="0">
                <a:latin typeface="Segoe UI" panose="020B0502040204020203" pitchFamily="34" charset="0"/>
              </a:rPr>
              <a:t>: 797001.</a:t>
            </a:r>
          </a:p>
        </p:txBody>
      </p:sp>
    </p:spTree>
    <p:extLst>
      <p:ext uri="{BB962C8B-B14F-4D97-AF65-F5344CB8AC3E}">
        <p14:creationId xmlns:p14="http://schemas.microsoft.com/office/powerpoint/2010/main" val="173748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fade">
                                      <p:cBhvr>
                                        <p:cTn id="3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202E4-56D0-493F-9E8D-5895A90EF555}"/>
              </a:ext>
            </a:extLst>
          </p:cNvPr>
          <p:cNvSpPr>
            <a:spLocks noGrp="1"/>
          </p:cNvSpPr>
          <p:nvPr>
            <p:ph type="title"/>
          </p:nvPr>
        </p:nvSpPr>
        <p:spPr>
          <a:xfrm>
            <a:off x="0" y="0"/>
            <a:ext cx="12192000" cy="1325563"/>
          </a:xfrm>
        </p:spPr>
        <p:txBody>
          <a:bodyPr/>
          <a:lstStyle/>
          <a:p>
            <a:pPr algn="ctr"/>
            <a:r>
              <a:rPr lang="en-US" dirty="0"/>
              <a:t>Serotonergic Psychedelics Increase Exploration</a:t>
            </a:r>
          </a:p>
        </p:txBody>
      </p:sp>
      <p:sp>
        <p:nvSpPr>
          <p:cNvPr id="12" name="Rectangle 11">
            <a:extLst>
              <a:ext uri="{FF2B5EF4-FFF2-40B4-BE49-F238E27FC236}">
                <a16:creationId xmlns:a16="http://schemas.microsoft.com/office/drawing/2014/main" id="{EF7DAE4D-31CD-4374-B019-E2590E0601C9}"/>
              </a:ext>
            </a:extLst>
          </p:cNvPr>
          <p:cNvSpPr/>
          <p:nvPr/>
        </p:nvSpPr>
        <p:spPr>
          <a:xfrm>
            <a:off x="8391331" y="1586204"/>
            <a:ext cx="603379" cy="569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8BD471-A81C-439A-B95E-DA39C9C04AE0}"/>
              </a:ext>
            </a:extLst>
          </p:cNvPr>
          <p:cNvSpPr/>
          <p:nvPr/>
        </p:nvSpPr>
        <p:spPr>
          <a:xfrm>
            <a:off x="18980" y="6620476"/>
            <a:ext cx="7483256" cy="215444"/>
          </a:xfrm>
          <a:prstGeom prst="rect">
            <a:avLst/>
          </a:prstGeom>
        </p:spPr>
        <p:txBody>
          <a:bodyPr wrap="square">
            <a:spAutoFit/>
          </a:bodyPr>
          <a:lstStyle/>
          <a:p>
            <a:r>
              <a:rPr lang="en-US" sz="800" dirty="0" err="1"/>
              <a:t>Grailhe</a:t>
            </a:r>
            <a:r>
              <a:rPr lang="en-US" sz="800" dirty="0"/>
              <a:t>, R., et al. (1999). "Increased exploratory activity and altered response to LSD in mice lacking the 5-HT5A receptor." </a:t>
            </a:r>
            <a:r>
              <a:rPr lang="en-US" sz="800" u="sng" dirty="0"/>
              <a:t>Neuron </a:t>
            </a:r>
            <a:r>
              <a:rPr lang="en-US" sz="800" b="1" u="sng" dirty="0"/>
              <a:t>22</a:t>
            </a:r>
            <a:r>
              <a:rPr lang="en-US" sz="800" u="sng" dirty="0"/>
              <a:t>(3): 581-591.</a:t>
            </a:r>
          </a:p>
        </p:txBody>
      </p:sp>
      <p:grpSp>
        <p:nvGrpSpPr>
          <p:cNvPr id="11" name="Group 10">
            <a:extLst>
              <a:ext uri="{FF2B5EF4-FFF2-40B4-BE49-F238E27FC236}">
                <a16:creationId xmlns:a16="http://schemas.microsoft.com/office/drawing/2014/main" id="{683FBBEE-ED20-45F9-8903-C671C13F89A9}"/>
              </a:ext>
            </a:extLst>
          </p:cNvPr>
          <p:cNvGrpSpPr/>
          <p:nvPr/>
        </p:nvGrpSpPr>
        <p:grpSpPr>
          <a:xfrm>
            <a:off x="3776975" y="1239714"/>
            <a:ext cx="4638050" cy="5136876"/>
            <a:chOff x="3776975" y="1239714"/>
            <a:chExt cx="4638050" cy="5136876"/>
          </a:xfrm>
        </p:grpSpPr>
        <p:pic>
          <p:nvPicPr>
            <p:cNvPr id="4" name="Picture 3">
              <a:extLst>
                <a:ext uri="{FF2B5EF4-FFF2-40B4-BE49-F238E27FC236}">
                  <a16:creationId xmlns:a16="http://schemas.microsoft.com/office/drawing/2014/main" id="{9B270EFC-C906-40E1-973D-87D170773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6975" y="1325563"/>
              <a:ext cx="4638050" cy="5051027"/>
            </a:xfrm>
            <a:prstGeom prst="rect">
              <a:avLst/>
            </a:prstGeom>
          </p:spPr>
        </p:pic>
        <p:sp>
          <p:nvSpPr>
            <p:cNvPr id="10" name="Rectangle 9">
              <a:extLst>
                <a:ext uri="{FF2B5EF4-FFF2-40B4-BE49-F238E27FC236}">
                  <a16:creationId xmlns:a16="http://schemas.microsoft.com/office/drawing/2014/main" id="{3A18AFF0-FF11-4932-A5FB-99277FA0A4CD}"/>
                </a:ext>
              </a:extLst>
            </p:cNvPr>
            <p:cNvSpPr/>
            <p:nvPr/>
          </p:nvSpPr>
          <p:spPr>
            <a:xfrm>
              <a:off x="5694218" y="4702630"/>
              <a:ext cx="817418" cy="922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78BCAEA-70FD-4880-860B-97BE5D6AE858}"/>
                </a:ext>
              </a:extLst>
            </p:cNvPr>
            <p:cNvSpPr/>
            <p:nvPr/>
          </p:nvSpPr>
          <p:spPr>
            <a:xfrm>
              <a:off x="7354046" y="3857497"/>
              <a:ext cx="817418" cy="17674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EB1C426-46F7-403B-81F2-71CDDE74B3CD}"/>
                </a:ext>
              </a:extLst>
            </p:cNvPr>
            <p:cNvSpPr/>
            <p:nvPr/>
          </p:nvSpPr>
          <p:spPr>
            <a:xfrm>
              <a:off x="6882990" y="1239714"/>
              <a:ext cx="928655" cy="4616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CF321869-0963-4D5F-A8C4-721F5D5FD201}"/>
              </a:ext>
            </a:extLst>
          </p:cNvPr>
          <p:cNvSpPr txBox="1"/>
          <p:nvPr/>
        </p:nvSpPr>
        <p:spPr>
          <a:xfrm>
            <a:off x="1201882" y="2458172"/>
            <a:ext cx="9788236" cy="646331"/>
          </a:xfrm>
          <a:prstGeom prst="rect">
            <a:avLst/>
          </a:prstGeom>
          <a:solidFill>
            <a:schemeClr val="bg1">
              <a:alpha val="70000"/>
            </a:schemeClr>
          </a:solidFill>
        </p:spPr>
        <p:txBody>
          <a:bodyPr wrap="square" rtlCol="0">
            <a:spAutoFit/>
          </a:bodyPr>
          <a:lstStyle/>
          <a:p>
            <a:pPr algn="ctr"/>
            <a:r>
              <a:rPr lang="en-US" sz="3600" dirty="0">
                <a:effectLst>
                  <a:outerShdw blurRad="38100" dist="38100" dir="2700000" algn="tl">
                    <a:srgbClr val="000000">
                      <a:alpha val="43137"/>
                    </a:srgbClr>
                  </a:outerShdw>
                </a:effectLst>
              </a:rPr>
              <a:t>What about the circuitry involved in this behavior?</a:t>
            </a:r>
          </a:p>
        </p:txBody>
      </p:sp>
    </p:spTree>
    <p:extLst>
      <p:ext uri="{BB962C8B-B14F-4D97-AF65-F5344CB8AC3E}">
        <p14:creationId xmlns:p14="http://schemas.microsoft.com/office/powerpoint/2010/main" val="178295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DF6EAE-F59C-4C9B-BBCE-18C2D17A0323}"/>
              </a:ext>
            </a:extLst>
          </p:cNvPr>
          <p:cNvSpPr>
            <a:spLocks noGrp="1"/>
          </p:cNvSpPr>
          <p:nvPr>
            <p:ph type="title"/>
          </p:nvPr>
        </p:nvSpPr>
        <p:spPr>
          <a:xfrm>
            <a:off x="0" y="0"/>
            <a:ext cx="12192000" cy="1325563"/>
          </a:xfrm>
        </p:spPr>
        <p:txBody>
          <a:bodyPr/>
          <a:lstStyle/>
          <a:p>
            <a:pPr algn="ctr"/>
            <a:r>
              <a:rPr lang="en-US" dirty="0"/>
              <a:t>Novelty Perception</a:t>
            </a:r>
          </a:p>
        </p:txBody>
      </p:sp>
      <p:pic>
        <p:nvPicPr>
          <p:cNvPr id="2" name="Picture 1">
            <a:extLst>
              <a:ext uri="{FF2B5EF4-FFF2-40B4-BE49-F238E27FC236}">
                <a16:creationId xmlns:a16="http://schemas.microsoft.com/office/drawing/2014/main" id="{099FDE53-D86E-45C6-BAAF-1E0B8A4AA6D4}"/>
              </a:ext>
            </a:extLst>
          </p:cNvPr>
          <p:cNvPicPr>
            <a:picLocks noChangeAspect="1"/>
          </p:cNvPicPr>
          <p:nvPr/>
        </p:nvPicPr>
        <p:blipFill>
          <a:blip r:embed="rId3"/>
          <a:stretch>
            <a:fillRect/>
          </a:stretch>
        </p:blipFill>
        <p:spPr>
          <a:xfrm>
            <a:off x="291237" y="2331852"/>
            <a:ext cx="4331277" cy="2371464"/>
          </a:xfrm>
          <a:prstGeom prst="rect">
            <a:avLst/>
          </a:prstGeom>
        </p:spPr>
      </p:pic>
      <p:sp>
        <p:nvSpPr>
          <p:cNvPr id="5" name="TextBox 4">
            <a:extLst>
              <a:ext uri="{FF2B5EF4-FFF2-40B4-BE49-F238E27FC236}">
                <a16:creationId xmlns:a16="http://schemas.microsoft.com/office/drawing/2014/main" id="{7C21770D-855D-45EF-8F9F-7D579E957FEE}"/>
              </a:ext>
            </a:extLst>
          </p:cNvPr>
          <p:cNvSpPr txBox="1"/>
          <p:nvPr/>
        </p:nvSpPr>
        <p:spPr>
          <a:xfrm>
            <a:off x="518971" y="4969934"/>
            <a:ext cx="3875810" cy="400110"/>
          </a:xfrm>
          <a:prstGeom prst="rect">
            <a:avLst/>
          </a:prstGeom>
          <a:noFill/>
        </p:spPr>
        <p:txBody>
          <a:bodyPr wrap="square" rtlCol="0">
            <a:spAutoFit/>
          </a:bodyPr>
          <a:lstStyle/>
          <a:p>
            <a:pPr algn="ctr"/>
            <a:r>
              <a:rPr lang="en-US" sz="2000" dirty="0"/>
              <a:t>c-</a:t>
            </a:r>
            <a:r>
              <a:rPr lang="en-US" sz="2000" dirty="0" err="1"/>
              <a:t>Fos</a:t>
            </a:r>
            <a:r>
              <a:rPr lang="en-US" sz="2000" dirty="0"/>
              <a:t> is an Immediate Early Gene</a:t>
            </a:r>
          </a:p>
        </p:txBody>
      </p:sp>
      <p:sp>
        <p:nvSpPr>
          <p:cNvPr id="10" name="Rectangle 9">
            <a:extLst>
              <a:ext uri="{FF2B5EF4-FFF2-40B4-BE49-F238E27FC236}">
                <a16:creationId xmlns:a16="http://schemas.microsoft.com/office/drawing/2014/main" id="{EBAB934A-2629-449A-A487-EB28336AF7AD}"/>
              </a:ext>
            </a:extLst>
          </p:cNvPr>
          <p:cNvSpPr/>
          <p:nvPr/>
        </p:nvSpPr>
        <p:spPr>
          <a:xfrm>
            <a:off x="-49186" y="6621382"/>
            <a:ext cx="10370127" cy="215444"/>
          </a:xfrm>
          <a:prstGeom prst="rect">
            <a:avLst/>
          </a:prstGeom>
        </p:spPr>
        <p:txBody>
          <a:bodyPr wrap="square">
            <a:spAutoFit/>
          </a:bodyPr>
          <a:lstStyle/>
          <a:p>
            <a:r>
              <a:rPr lang="en-US" sz="800" dirty="0" err="1">
                <a:latin typeface="Segoe UI" panose="020B0502040204020203" pitchFamily="34" charset="0"/>
              </a:rPr>
              <a:t>Hervig</a:t>
            </a:r>
            <a:r>
              <a:rPr lang="en-US" sz="800" dirty="0">
                <a:latin typeface="Segoe UI" panose="020B0502040204020203" pitchFamily="34" charset="0"/>
              </a:rPr>
              <a:t>, M. E.-S., et al. (2017). "Involvement of serotonin 2A receptor activation in modulating medial prefrontal cortex and amygdala neuronal activation during novelty-exposure." </a:t>
            </a:r>
            <a:r>
              <a:rPr lang="en-US" sz="800" u="sng" dirty="0" err="1">
                <a:latin typeface="Segoe UI" panose="020B0502040204020203" pitchFamily="34" charset="0"/>
              </a:rPr>
              <a:t>Behavioural</a:t>
            </a:r>
            <a:r>
              <a:rPr lang="en-US" sz="800" u="sng" dirty="0">
                <a:latin typeface="Segoe UI" panose="020B0502040204020203" pitchFamily="34" charset="0"/>
              </a:rPr>
              <a:t> Brain Research </a:t>
            </a:r>
            <a:r>
              <a:rPr lang="en-US" sz="800" b="1" u="sng" dirty="0">
                <a:latin typeface="Segoe UI" panose="020B0502040204020203" pitchFamily="34" charset="0"/>
              </a:rPr>
              <a:t>326</a:t>
            </a:r>
            <a:r>
              <a:rPr lang="en-US" sz="800" u="sng" dirty="0">
                <a:latin typeface="Segoe UI" panose="020B0502040204020203" pitchFamily="34" charset="0"/>
              </a:rPr>
              <a:t>: 1-12.</a:t>
            </a:r>
          </a:p>
        </p:txBody>
      </p:sp>
      <p:grpSp>
        <p:nvGrpSpPr>
          <p:cNvPr id="13" name="Group 12">
            <a:extLst>
              <a:ext uri="{FF2B5EF4-FFF2-40B4-BE49-F238E27FC236}">
                <a16:creationId xmlns:a16="http://schemas.microsoft.com/office/drawing/2014/main" id="{AE0A93B7-2FCC-43F1-BB35-776D74450405}"/>
              </a:ext>
            </a:extLst>
          </p:cNvPr>
          <p:cNvGrpSpPr/>
          <p:nvPr/>
        </p:nvGrpSpPr>
        <p:grpSpPr>
          <a:xfrm>
            <a:off x="4622514" y="1325563"/>
            <a:ext cx="3169227" cy="5029201"/>
            <a:chOff x="4635736" y="1592181"/>
            <a:chExt cx="3169227" cy="5029201"/>
          </a:xfrm>
        </p:grpSpPr>
        <p:pic>
          <p:nvPicPr>
            <p:cNvPr id="12" name="Picture 11">
              <a:extLst>
                <a:ext uri="{FF2B5EF4-FFF2-40B4-BE49-F238E27FC236}">
                  <a16:creationId xmlns:a16="http://schemas.microsoft.com/office/drawing/2014/main" id="{F5E63DA4-2390-4248-A81B-C160B9FA1C62}"/>
                </a:ext>
              </a:extLst>
            </p:cNvPr>
            <p:cNvPicPr>
              <a:picLocks noChangeAspect="1"/>
            </p:cNvPicPr>
            <p:nvPr/>
          </p:nvPicPr>
          <p:blipFill rotWithShape="1">
            <a:blip r:embed="rId4">
              <a:clrChange>
                <a:clrFrom>
                  <a:srgbClr val="FFFFFF"/>
                </a:clrFrom>
                <a:clrTo>
                  <a:srgbClr val="FFFFFF">
                    <a:alpha val="0"/>
                  </a:srgbClr>
                </a:clrTo>
              </a:clrChange>
            </a:blip>
            <a:srcRect l="34091" t="19546" r="39915" b="7122"/>
            <a:stretch/>
          </p:blipFill>
          <p:spPr>
            <a:xfrm>
              <a:off x="4635736" y="1592181"/>
              <a:ext cx="3169227" cy="5029201"/>
            </a:xfrm>
            <a:prstGeom prst="rect">
              <a:avLst/>
            </a:prstGeom>
          </p:spPr>
        </p:pic>
        <p:sp>
          <p:nvSpPr>
            <p:cNvPr id="11" name="Rectangle 10">
              <a:extLst>
                <a:ext uri="{FF2B5EF4-FFF2-40B4-BE49-F238E27FC236}">
                  <a16:creationId xmlns:a16="http://schemas.microsoft.com/office/drawing/2014/main" id="{619B7466-CB24-4D2B-944D-ECC1C91782D7}"/>
                </a:ext>
              </a:extLst>
            </p:cNvPr>
            <p:cNvSpPr/>
            <p:nvPr/>
          </p:nvSpPr>
          <p:spPr>
            <a:xfrm>
              <a:off x="7263844" y="2290267"/>
              <a:ext cx="539729" cy="390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978A9842-BA66-49FD-80BC-4CC799124A55}"/>
              </a:ext>
            </a:extLst>
          </p:cNvPr>
          <p:cNvGrpSpPr/>
          <p:nvPr/>
        </p:nvGrpSpPr>
        <p:grpSpPr>
          <a:xfrm>
            <a:off x="7263844" y="2612409"/>
            <a:ext cx="4781551" cy="3283241"/>
            <a:chOff x="6369148" y="3138343"/>
            <a:chExt cx="5686039" cy="3719657"/>
          </a:xfrm>
        </p:grpSpPr>
        <p:pic>
          <p:nvPicPr>
            <p:cNvPr id="3" name="Picture 2">
              <a:extLst>
                <a:ext uri="{FF2B5EF4-FFF2-40B4-BE49-F238E27FC236}">
                  <a16:creationId xmlns:a16="http://schemas.microsoft.com/office/drawing/2014/main" id="{0A85F18E-2803-401C-8256-B5C4A7AFAA36}"/>
                </a:ext>
              </a:extLst>
            </p:cNvPr>
            <p:cNvPicPr>
              <a:picLocks noChangeAspect="1"/>
            </p:cNvPicPr>
            <p:nvPr/>
          </p:nvPicPr>
          <p:blipFill rotWithShape="1">
            <a:blip r:embed="rId5"/>
            <a:srcRect l="14830" t="32425" r="35142" b="9394"/>
            <a:stretch/>
          </p:blipFill>
          <p:spPr>
            <a:xfrm>
              <a:off x="6369148" y="3138343"/>
              <a:ext cx="5686039" cy="3719657"/>
            </a:xfrm>
            <a:prstGeom prst="rect">
              <a:avLst/>
            </a:prstGeom>
          </p:spPr>
        </p:pic>
        <p:sp>
          <p:nvSpPr>
            <p:cNvPr id="6" name="Rectangle 5">
              <a:extLst>
                <a:ext uri="{FF2B5EF4-FFF2-40B4-BE49-F238E27FC236}">
                  <a16:creationId xmlns:a16="http://schemas.microsoft.com/office/drawing/2014/main" id="{28E170E8-04D4-4DEF-B372-FC58A7324CBB}"/>
                </a:ext>
              </a:extLst>
            </p:cNvPr>
            <p:cNvSpPr/>
            <p:nvPr/>
          </p:nvSpPr>
          <p:spPr>
            <a:xfrm>
              <a:off x="8551718" y="3751406"/>
              <a:ext cx="872837" cy="26805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ABD03C8-B40D-410D-B2AF-81FF66A09C48}"/>
                </a:ext>
              </a:extLst>
            </p:cNvPr>
            <p:cNvSpPr/>
            <p:nvPr/>
          </p:nvSpPr>
          <p:spPr>
            <a:xfrm>
              <a:off x="10810225" y="3751405"/>
              <a:ext cx="872837" cy="26805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7766DF6-F16B-41E7-BDA9-9A2BD196838A}"/>
                </a:ext>
              </a:extLst>
            </p:cNvPr>
            <p:cNvSpPr/>
            <p:nvPr/>
          </p:nvSpPr>
          <p:spPr>
            <a:xfrm>
              <a:off x="7743174" y="3945369"/>
              <a:ext cx="872837" cy="398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7DA907AF-C979-4088-8AAD-AFD3DDBCD7C9}"/>
              </a:ext>
            </a:extLst>
          </p:cNvPr>
          <p:cNvSpPr txBox="1"/>
          <p:nvPr/>
        </p:nvSpPr>
        <p:spPr>
          <a:xfrm>
            <a:off x="7683562" y="1194179"/>
            <a:ext cx="3942113" cy="646331"/>
          </a:xfrm>
          <a:prstGeom prst="rect">
            <a:avLst/>
          </a:prstGeom>
          <a:noFill/>
        </p:spPr>
        <p:txBody>
          <a:bodyPr wrap="square" rtlCol="0">
            <a:spAutoFit/>
          </a:bodyPr>
          <a:lstStyle/>
          <a:p>
            <a:pPr algn="ctr"/>
            <a:r>
              <a:rPr lang="en-US" dirty="0" err="1">
                <a:solidFill>
                  <a:srgbClr val="EF5B59"/>
                </a:solidFill>
                <a:effectLst>
                  <a:outerShdw blurRad="38100" dist="38100" dir="2700000" algn="tl">
                    <a:srgbClr val="000000">
                      <a:alpha val="43137"/>
                    </a:srgbClr>
                  </a:outerShdw>
                </a:effectLst>
              </a:rPr>
              <a:t>dmPFC</a:t>
            </a:r>
            <a:r>
              <a:rPr lang="en-US" dirty="0"/>
              <a:t> = Anterior Cingulate Cortex &amp; Prelimbic Cortex</a:t>
            </a:r>
          </a:p>
        </p:txBody>
      </p:sp>
      <p:sp>
        <p:nvSpPr>
          <p:cNvPr id="16" name="TextBox 15">
            <a:extLst>
              <a:ext uri="{FF2B5EF4-FFF2-40B4-BE49-F238E27FC236}">
                <a16:creationId xmlns:a16="http://schemas.microsoft.com/office/drawing/2014/main" id="{487D5A51-3B07-4EE2-834C-0EDD2E71ED91}"/>
              </a:ext>
            </a:extLst>
          </p:cNvPr>
          <p:cNvSpPr txBox="1"/>
          <p:nvPr/>
        </p:nvSpPr>
        <p:spPr>
          <a:xfrm>
            <a:off x="7862165" y="1783963"/>
            <a:ext cx="3942113" cy="646331"/>
          </a:xfrm>
          <a:prstGeom prst="rect">
            <a:avLst/>
          </a:prstGeom>
          <a:noFill/>
        </p:spPr>
        <p:txBody>
          <a:bodyPr wrap="square" rtlCol="0">
            <a:spAutoFit/>
          </a:bodyPr>
          <a:lstStyle/>
          <a:p>
            <a:pPr algn="ctr"/>
            <a:r>
              <a:rPr lang="en-US" dirty="0" err="1">
                <a:solidFill>
                  <a:srgbClr val="36A55D"/>
                </a:solidFill>
                <a:effectLst>
                  <a:outerShdw blurRad="38100" dist="38100" dir="2700000" algn="tl">
                    <a:srgbClr val="000000">
                      <a:alpha val="43137"/>
                    </a:srgbClr>
                  </a:outerShdw>
                </a:effectLst>
              </a:rPr>
              <a:t>vmPFC</a:t>
            </a:r>
            <a:r>
              <a:rPr lang="en-US" dirty="0"/>
              <a:t> = Medial Orbitofrontal Cortex &amp; Infralimbic Cortex</a:t>
            </a:r>
          </a:p>
        </p:txBody>
      </p:sp>
      <p:sp>
        <p:nvSpPr>
          <p:cNvPr id="17" name="TextBox 16">
            <a:extLst>
              <a:ext uri="{FF2B5EF4-FFF2-40B4-BE49-F238E27FC236}">
                <a16:creationId xmlns:a16="http://schemas.microsoft.com/office/drawing/2014/main" id="{E2FA9818-1CFA-4271-80A8-00E2F2F2CB59}"/>
              </a:ext>
            </a:extLst>
          </p:cNvPr>
          <p:cNvSpPr txBox="1"/>
          <p:nvPr/>
        </p:nvSpPr>
        <p:spPr>
          <a:xfrm>
            <a:off x="1201882" y="3050104"/>
            <a:ext cx="9788236" cy="646331"/>
          </a:xfrm>
          <a:prstGeom prst="rect">
            <a:avLst/>
          </a:prstGeom>
          <a:solidFill>
            <a:schemeClr val="bg1">
              <a:alpha val="70000"/>
            </a:schemeClr>
          </a:solidFill>
        </p:spPr>
        <p:txBody>
          <a:bodyPr wrap="square" rtlCol="0">
            <a:spAutoFit/>
          </a:bodyPr>
          <a:lstStyle/>
          <a:p>
            <a:pPr algn="ctr"/>
            <a:r>
              <a:rPr lang="en-US" sz="3600" dirty="0">
                <a:effectLst>
                  <a:outerShdw blurRad="38100" dist="38100" dir="2700000" algn="tl">
                    <a:srgbClr val="000000">
                      <a:alpha val="43137"/>
                    </a:srgbClr>
                  </a:outerShdw>
                </a:effectLst>
              </a:rPr>
              <a:t>ACC and </a:t>
            </a:r>
            <a:r>
              <a:rPr lang="en-US" sz="3600" dirty="0" err="1">
                <a:effectLst>
                  <a:outerShdw blurRad="38100" dist="38100" dir="2700000" algn="tl">
                    <a:srgbClr val="000000">
                      <a:alpha val="43137"/>
                    </a:srgbClr>
                  </a:outerShdw>
                </a:effectLst>
              </a:rPr>
              <a:t>PrL</a:t>
            </a:r>
            <a:r>
              <a:rPr lang="en-US" sz="3600" dirty="0">
                <a:effectLst>
                  <a:outerShdw blurRad="38100" dist="38100" dir="2700000" algn="tl">
                    <a:srgbClr val="000000">
                      <a:alpha val="43137"/>
                    </a:srgbClr>
                  </a:outerShdw>
                </a:effectLst>
              </a:rPr>
              <a:t> important for novelty exploration?</a:t>
            </a:r>
          </a:p>
        </p:txBody>
      </p:sp>
    </p:spTree>
    <p:extLst>
      <p:ext uri="{BB962C8B-B14F-4D97-AF65-F5344CB8AC3E}">
        <p14:creationId xmlns:p14="http://schemas.microsoft.com/office/powerpoint/2010/main" val="135712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fade">
                                      <p:cBhvr>
                                        <p:cTn id="31"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5A8BE4-D6F4-4E6B-834A-40F3B1F61B4C}"/>
              </a:ext>
            </a:extLst>
          </p:cNvPr>
          <p:cNvPicPr>
            <a:picLocks noChangeAspect="1"/>
          </p:cNvPicPr>
          <p:nvPr/>
        </p:nvPicPr>
        <p:blipFill rotWithShape="1">
          <a:blip r:embed="rId2"/>
          <a:srcRect l="7841" t="16667" r="15625" b="16667"/>
          <a:stretch/>
        </p:blipFill>
        <p:spPr>
          <a:xfrm>
            <a:off x="303069" y="2120426"/>
            <a:ext cx="5666509" cy="2776463"/>
          </a:xfrm>
          <a:prstGeom prst="rect">
            <a:avLst/>
          </a:prstGeom>
        </p:spPr>
      </p:pic>
      <p:sp>
        <p:nvSpPr>
          <p:cNvPr id="4" name="Title 1">
            <a:extLst>
              <a:ext uri="{FF2B5EF4-FFF2-40B4-BE49-F238E27FC236}">
                <a16:creationId xmlns:a16="http://schemas.microsoft.com/office/drawing/2014/main" id="{3E2319CB-B630-4A7F-A290-7F1FF31FD677}"/>
              </a:ext>
            </a:extLst>
          </p:cNvPr>
          <p:cNvSpPr>
            <a:spLocks noGrp="1"/>
          </p:cNvSpPr>
          <p:nvPr>
            <p:ph type="title"/>
          </p:nvPr>
        </p:nvSpPr>
        <p:spPr>
          <a:xfrm>
            <a:off x="0" y="0"/>
            <a:ext cx="12192000" cy="1325563"/>
          </a:xfrm>
        </p:spPr>
        <p:txBody>
          <a:bodyPr/>
          <a:lstStyle/>
          <a:p>
            <a:pPr algn="ctr"/>
            <a:r>
              <a:rPr lang="en-US" dirty="0"/>
              <a:t>Novelty Perception</a:t>
            </a:r>
          </a:p>
        </p:txBody>
      </p:sp>
      <p:pic>
        <p:nvPicPr>
          <p:cNvPr id="6" name="Picture 5">
            <a:extLst>
              <a:ext uri="{FF2B5EF4-FFF2-40B4-BE49-F238E27FC236}">
                <a16:creationId xmlns:a16="http://schemas.microsoft.com/office/drawing/2014/main" id="{5DB90C1D-F295-4AFB-B093-B9D1026AF581}"/>
              </a:ext>
            </a:extLst>
          </p:cNvPr>
          <p:cNvPicPr>
            <a:picLocks noChangeAspect="1"/>
          </p:cNvPicPr>
          <p:nvPr/>
        </p:nvPicPr>
        <p:blipFill rotWithShape="1">
          <a:blip r:embed="rId3">
            <a:clrChange>
              <a:clrFrom>
                <a:srgbClr val="FFFFFF"/>
              </a:clrFrom>
              <a:clrTo>
                <a:srgbClr val="FFFFFF">
                  <a:alpha val="0"/>
                </a:srgbClr>
              </a:clrTo>
            </a:clrChange>
          </a:blip>
          <a:srcRect l="13125" t="19243" r="33949" b="10758"/>
          <a:stretch/>
        </p:blipFill>
        <p:spPr>
          <a:xfrm>
            <a:off x="6224340" y="1401540"/>
            <a:ext cx="5664591" cy="4214237"/>
          </a:xfrm>
          <a:prstGeom prst="rect">
            <a:avLst/>
          </a:prstGeom>
        </p:spPr>
      </p:pic>
      <p:sp>
        <p:nvSpPr>
          <p:cNvPr id="7" name="TextBox 6">
            <a:extLst>
              <a:ext uri="{FF2B5EF4-FFF2-40B4-BE49-F238E27FC236}">
                <a16:creationId xmlns:a16="http://schemas.microsoft.com/office/drawing/2014/main" id="{4AAD95DA-C0E5-401B-AA2B-E9DCC9FFC266}"/>
              </a:ext>
            </a:extLst>
          </p:cNvPr>
          <p:cNvSpPr txBox="1"/>
          <p:nvPr/>
        </p:nvSpPr>
        <p:spPr>
          <a:xfrm>
            <a:off x="0" y="5871861"/>
            <a:ext cx="12192000" cy="646331"/>
          </a:xfrm>
          <a:prstGeom prst="rect">
            <a:avLst/>
          </a:prstGeom>
          <a:solidFill>
            <a:schemeClr val="bg1">
              <a:alpha val="70000"/>
            </a:schemeClr>
          </a:solidFill>
        </p:spPr>
        <p:txBody>
          <a:bodyPr wrap="square" rtlCol="0">
            <a:spAutoFit/>
          </a:bodyPr>
          <a:lstStyle/>
          <a:p>
            <a:pPr algn="ctr"/>
            <a:r>
              <a:rPr lang="en-US" sz="3600" dirty="0">
                <a:effectLst>
                  <a:outerShdw blurRad="38100" dist="38100" dir="2700000" algn="tl">
                    <a:srgbClr val="000000">
                      <a:alpha val="43137"/>
                    </a:srgbClr>
                  </a:outerShdw>
                </a:effectLst>
              </a:rPr>
              <a:t>Basolateral Amygdala (BLA) involved in Novelty Exploration?</a:t>
            </a:r>
          </a:p>
        </p:txBody>
      </p:sp>
      <p:sp>
        <p:nvSpPr>
          <p:cNvPr id="8" name="Rectangle 7">
            <a:extLst>
              <a:ext uri="{FF2B5EF4-FFF2-40B4-BE49-F238E27FC236}">
                <a16:creationId xmlns:a16="http://schemas.microsoft.com/office/drawing/2014/main" id="{92AE5142-56DC-4E56-B7B3-C66A951A74BD}"/>
              </a:ext>
            </a:extLst>
          </p:cNvPr>
          <p:cNvSpPr/>
          <p:nvPr/>
        </p:nvSpPr>
        <p:spPr>
          <a:xfrm>
            <a:off x="-49186" y="6621382"/>
            <a:ext cx="10370127" cy="215444"/>
          </a:xfrm>
          <a:prstGeom prst="rect">
            <a:avLst/>
          </a:prstGeom>
        </p:spPr>
        <p:txBody>
          <a:bodyPr wrap="square">
            <a:spAutoFit/>
          </a:bodyPr>
          <a:lstStyle/>
          <a:p>
            <a:r>
              <a:rPr lang="en-US" sz="800" dirty="0" err="1">
                <a:latin typeface="Segoe UI" panose="020B0502040204020203" pitchFamily="34" charset="0"/>
              </a:rPr>
              <a:t>Hervig</a:t>
            </a:r>
            <a:r>
              <a:rPr lang="en-US" sz="800" dirty="0">
                <a:latin typeface="Segoe UI" panose="020B0502040204020203" pitchFamily="34" charset="0"/>
              </a:rPr>
              <a:t>, M. E.-S., et al. (2017). "Involvement of serotonin 2A receptor activation in modulating medial prefrontal cortex and amygdala neuronal activation during novelty-exposure." </a:t>
            </a:r>
            <a:r>
              <a:rPr lang="en-US" sz="800" u="sng" dirty="0" err="1">
                <a:latin typeface="Segoe UI" panose="020B0502040204020203" pitchFamily="34" charset="0"/>
              </a:rPr>
              <a:t>Behavioural</a:t>
            </a:r>
            <a:r>
              <a:rPr lang="en-US" sz="800" u="sng" dirty="0">
                <a:latin typeface="Segoe UI" panose="020B0502040204020203" pitchFamily="34" charset="0"/>
              </a:rPr>
              <a:t> Brain Research </a:t>
            </a:r>
            <a:r>
              <a:rPr lang="en-US" sz="800" b="1" u="sng" dirty="0">
                <a:latin typeface="Segoe UI" panose="020B0502040204020203" pitchFamily="34" charset="0"/>
              </a:rPr>
              <a:t>326</a:t>
            </a:r>
            <a:r>
              <a:rPr lang="en-US" sz="800" u="sng" dirty="0">
                <a:latin typeface="Segoe UI" panose="020B0502040204020203" pitchFamily="34" charset="0"/>
              </a:rPr>
              <a:t>: 1-12.</a:t>
            </a:r>
          </a:p>
        </p:txBody>
      </p:sp>
    </p:spTree>
    <p:extLst>
      <p:ext uri="{BB962C8B-B14F-4D97-AF65-F5344CB8AC3E}">
        <p14:creationId xmlns:p14="http://schemas.microsoft.com/office/powerpoint/2010/main" val="416532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CDDC450-5959-48E7-BC4B-A1280155EF4D}"/>
              </a:ext>
            </a:extLst>
          </p:cNvPr>
          <p:cNvSpPr>
            <a:spLocks noGrp="1"/>
          </p:cNvSpPr>
          <p:nvPr>
            <p:ph type="title"/>
          </p:nvPr>
        </p:nvSpPr>
        <p:spPr>
          <a:xfrm>
            <a:off x="838200" y="365125"/>
            <a:ext cx="10515600" cy="1325563"/>
          </a:xfrm>
        </p:spPr>
        <p:txBody>
          <a:bodyPr/>
          <a:lstStyle/>
          <a:p>
            <a:pPr algn="ctr"/>
            <a:r>
              <a:rPr lang="en-US" dirty="0"/>
              <a:t>Novelty Perception</a:t>
            </a:r>
          </a:p>
        </p:txBody>
      </p:sp>
      <p:sp>
        <p:nvSpPr>
          <p:cNvPr id="3" name="Rectangle 2">
            <a:extLst>
              <a:ext uri="{FF2B5EF4-FFF2-40B4-BE49-F238E27FC236}">
                <a16:creationId xmlns:a16="http://schemas.microsoft.com/office/drawing/2014/main" id="{73D8BB42-8A5B-4DB6-AF13-74E4858C1033}"/>
              </a:ext>
            </a:extLst>
          </p:cNvPr>
          <p:cNvSpPr/>
          <p:nvPr/>
        </p:nvSpPr>
        <p:spPr>
          <a:xfrm>
            <a:off x="1471667" y="2304311"/>
            <a:ext cx="6699430" cy="3231654"/>
          </a:xfrm>
          <a:prstGeom prst="rect">
            <a:avLst/>
          </a:prstGeom>
        </p:spPr>
        <p:txBody>
          <a:bodyPr wrap="square">
            <a:spAutoFit/>
          </a:bodyPr>
          <a:lstStyle/>
          <a:p>
            <a:r>
              <a:rPr lang="en-US" sz="3600" dirty="0">
                <a:solidFill>
                  <a:srgbClr val="000000"/>
                </a:solidFill>
                <a:latin typeface="Times New Roman" panose="02020603050405020304" pitchFamily="18" charset="0"/>
              </a:rPr>
              <a:t>Learning Signal</a:t>
            </a:r>
          </a:p>
          <a:p>
            <a:pPr marL="747713" indent="-285750">
              <a:buFont typeface="Arial" panose="020B0604020202020204" pitchFamily="34" charset="0"/>
              <a:buChar char="•"/>
            </a:pPr>
            <a:r>
              <a:rPr lang="en-US" sz="2800" dirty="0">
                <a:solidFill>
                  <a:srgbClr val="000000"/>
                </a:solidFill>
                <a:latin typeface="Times New Roman" panose="02020603050405020304" pitchFamily="18" charset="0"/>
              </a:rPr>
              <a:t>Attracts Attention </a:t>
            </a:r>
          </a:p>
          <a:p>
            <a:pPr marL="747713" indent="-285750">
              <a:buFont typeface="Arial" panose="020B0604020202020204" pitchFamily="34" charset="0"/>
              <a:buChar char="•"/>
            </a:pPr>
            <a:endParaRPr lang="en-US" sz="2800" dirty="0">
              <a:solidFill>
                <a:srgbClr val="000000"/>
              </a:solidFill>
              <a:latin typeface="Times New Roman" panose="02020603050405020304" pitchFamily="18" charset="0"/>
            </a:endParaRPr>
          </a:p>
          <a:p>
            <a:pPr marL="747713" indent="-285750">
              <a:buFont typeface="Arial" panose="020B0604020202020204" pitchFamily="34" charset="0"/>
              <a:buChar char="•"/>
            </a:pPr>
            <a:r>
              <a:rPr lang="en-US" sz="2800" dirty="0">
                <a:solidFill>
                  <a:srgbClr val="000000"/>
                </a:solidFill>
                <a:latin typeface="Times New Roman" panose="02020603050405020304" pitchFamily="18" charset="0"/>
              </a:rPr>
              <a:t>Promotes Memory Encoding </a:t>
            </a:r>
          </a:p>
          <a:p>
            <a:pPr marL="747713" indent="-285750">
              <a:buFont typeface="Arial" panose="020B0604020202020204" pitchFamily="34" charset="0"/>
              <a:buChar char="•"/>
            </a:pPr>
            <a:endParaRPr lang="en-US" sz="2800" dirty="0">
              <a:solidFill>
                <a:srgbClr val="000000"/>
              </a:solidFill>
              <a:latin typeface="Times New Roman" panose="02020603050405020304" pitchFamily="18" charset="0"/>
            </a:endParaRPr>
          </a:p>
          <a:p>
            <a:pPr marL="747713" indent="-285750">
              <a:buFont typeface="Arial" panose="020B0604020202020204" pitchFamily="34" charset="0"/>
              <a:buChar char="•"/>
            </a:pPr>
            <a:r>
              <a:rPr lang="en-US" sz="2800" dirty="0">
                <a:solidFill>
                  <a:srgbClr val="000000"/>
                </a:solidFill>
                <a:latin typeface="Times New Roman" panose="02020603050405020304" pitchFamily="18" charset="0"/>
              </a:rPr>
              <a:t>Modifies Goal-Directed Behavior</a:t>
            </a:r>
          </a:p>
          <a:p>
            <a:pPr marL="1204913" lvl="1" indent="-285750">
              <a:buFont typeface="Arial" panose="020B0604020202020204" pitchFamily="34" charset="0"/>
              <a:buChar char="•"/>
            </a:pPr>
            <a:r>
              <a:rPr lang="en-US" sz="2800" dirty="0">
                <a:solidFill>
                  <a:srgbClr val="000000"/>
                </a:solidFill>
                <a:latin typeface="Times New Roman" panose="02020603050405020304" pitchFamily="18" charset="0"/>
              </a:rPr>
              <a:t>Focuses Motivation</a:t>
            </a:r>
            <a:endParaRPr lang="en-US" sz="2800" dirty="0"/>
          </a:p>
        </p:txBody>
      </p:sp>
      <p:sp>
        <p:nvSpPr>
          <p:cNvPr id="2" name="TextBox 1">
            <a:extLst>
              <a:ext uri="{FF2B5EF4-FFF2-40B4-BE49-F238E27FC236}">
                <a16:creationId xmlns:a16="http://schemas.microsoft.com/office/drawing/2014/main" id="{95948A5F-FAAE-430E-BEB1-642C4B632ED8}"/>
              </a:ext>
            </a:extLst>
          </p:cNvPr>
          <p:cNvSpPr txBox="1"/>
          <p:nvPr/>
        </p:nvSpPr>
        <p:spPr>
          <a:xfrm>
            <a:off x="193964" y="1441306"/>
            <a:ext cx="5361709" cy="707886"/>
          </a:xfrm>
          <a:prstGeom prst="rect">
            <a:avLst/>
          </a:prstGeom>
          <a:noFill/>
        </p:spPr>
        <p:txBody>
          <a:bodyPr wrap="square" rtlCol="0">
            <a:spAutoFit/>
          </a:bodyPr>
          <a:lstStyle/>
          <a:p>
            <a:r>
              <a:rPr lang="en-US" sz="4000" u="sng" dirty="0"/>
              <a:t>Novelty Definition:</a:t>
            </a:r>
          </a:p>
        </p:txBody>
      </p:sp>
      <p:sp>
        <p:nvSpPr>
          <p:cNvPr id="4" name="Right Brace 3">
            <a:extLst>
              <a:ext uri="{FF2B5EF4-FFF2-40B4-BE49-F238E27FC236}">
                <a16:creationId xmlns:a16="http://schemas.microsoft.com/office/drawing/2014/main" id="{9063BD7E-AF23-422F-8077-C8AECE3D62C2}"/>
              </a:ext>
            </a:extLst>
          </p:cNvPr>
          <p:cNvSpPr/>
          <p:nvPr/>
        </p:nvSpPr>
        <p:spPr>
          <a:xfrm>
            <a:off x="7117773" y="2304311"/>
            <a:ext cx="509154" cy="3493816"/>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8E65E2E5-A4F7-4737-A0BF-8AF2E0715170}"/>
              </a:ext>
            </a:extLst>
          </p:cNvPr>
          <p:cNvSpPr txBox="1"/>
          <p:nvPr/>
        </p:nvSpPr>
        <p:spPr>
          <a:xfrm>
            <a:off x="7935570" y="3574165"/>
            <a:ext cx="4142130" cy="954107"/>
          </a:xfrm>
          <a:prstGeom prst="rect">
            <a:avLst/>
          </a:prstGeom>
          <a:noFill/>
        </p:spPr>
        <p:txBody>
          <a:bodyPr wrap="square" rtlCol="0">
            <a:spAutoFit/>
          </a:bodyPr>
          <a:lstStyle/>
          <a:p>
            <a:pPr algn="ctr"/>
            <a:r>
              <a:rPr lang="en-US" sz="2800" dirty="0"/>
              <a:t>Descriptions fit researched roles of </a:t>
            </a:r>
            <a:r>
              <a:rPr lang="en-US" sz="2800" b="1" dirty="0"/>
              <a:t>PFC</a:t>
            </a:r>
            <a:r>
              <a:rPr lang="en-US" sz="2800" dirty="0"/>
              <a:t> and </a:t>
            </a:r>
            <a:r>
              <a:rPr lang="en-US" sz="2800" b="1" dirty="0"/>
              <a:t>Amygdala</a:t>
            </a:r>
          </a:p>
        </p:txBody>
      </p:sp>
    </p:spTree>
    <p:extLst>
      <p:ext uri="{BB962C8B-B14F-4D97-AF65-F5344CB8AC3E}">
        <p14:creationId xmlns:p14="http://schemas.microsoft.com/office/powerpoint/2010/main" val="254732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CDDC450-5959-48E7-BC4B-A1280155EF4D}"/>
              </a:ext>
            </a:extLst>
          </p:cNvPr>
          <p:cNvSpPr>
            <a:spLocks noGrp="1"/>
          </p:cNvSpPr>
          <p:nvPr>
            <p:ph type="title"/>
          </p:nvPr>
        </p:nvSpPr>
        <p:spPr>
          <a:xfrm>
            <a:off x="838200" y="365125"/>
            <a:ext cx="10515600" cy="1325563"/>
          </a:xfrm>
        </p:spPr>
        <p:txBody>
          <a:bodyPr/>
          <a:lstStyle/>
          <a:p>
            <a:pPr algn="ctr"/>
            <a:r>
              <a:rPr lang="en-US" dirty="0"/>
              <a:t>Novelty Perception</a:t>
            </a:r>
          </a:p>
        </p:txBody>
      </p:sp>
      <p:sp>
        <p:nvSpPr>
          <p:cNvPr id="7" name="Isosceles Triangle 6">
            <a:extLst>
              <a:ext uri="{FF2B5EF4-FFF2-40B4-BE49-F238E27FC236}">
                <a16:creationId xmlns:a16="http://schemas.microsoft.com/office/drawing/2014/main" id="{DAA4F228-11C0-41DD-94A3-68EC4585FF17}"/>
              </a:ext>
            </a:extLst>
          </p:cNvPr>
          <p:cNvSpPr/>
          <p:nvPr/>
        </p:nvSpPr>
        <p:spPr>
          <a:xfrm>
            <a:off x="3771900" y="4145972"/>
            <a:ext cx="2410691" cy="2057400"/>
          </a:xfrm>
          <a:prstGeom prst="triangl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Amygdala</a:t>
            </a:r>
          </a:p>
        </p:txBody>
      </p:sp>
      <p:sp>
        <p:nvSpPr>
          <p:cNvPr id="8" name="Oval 7">
            <a:extLst>
              <a:ext uri="{FF2B5EF4-FFF2-40B4-BE49-F238E27FC236}">
                <a16:creationId xmlns:a16="http://schemas.microsoft.com/office/drawing/2014/main" id="{896E2277-AE3B-4604-9E9C-6316B9093316}"/>
              </a:ext>
            </a:extLst>
          </p:cNvPr>
          <p:cNvSpPr/>
          <p:nvPr/>
        </p:nvSpPr>
        <p:spPr>
          <a:xfrm>
            <a:off x="332510" y="1223890"/>
            <a:ext cx="1808018" cy="1652155"/>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dmPFC</a:t>
            </a:r>
            <a:endParaRPr lang="en-US" dirty="0"/>
          </a:p>
        </p:txBody>
      </p:sp>
      <p:cxnSp>
        <p:nvCxnSpPr>
          <p:cNvPr id="11" name="Straight Arrow Connector 10">
            <a:extLst>
              <a:ext uri="{FF2B5EF4-FFF2-40B4-BE49-F238E27FC236}">
                <a16:creationId xmlns:a16="http://schemas.microsoft.com/office/drawing/2014/main" id="{4CC9B2FA-1186-4BB5-9898-D558907EC89F}"/>
              </a:ext>
            </a:extLst>
          </p:cNvPr>
          <p:cNvCxnSpPr>
            <a:cxnSpLocks/>
          </p:cNvCxnSpPr>
          <p:nvPr/>
        </p:nvCxnSpPr>
        <p:spPr>
          <a:xfrm>
            <a:off x="1646190" y="2549453"/>
            <a:ext cx="2884246" cy="292309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971FD42-F6B3-4CF6-A1C6-737F39BBB68C}"/>
              </a:ext>
            </a:extLst>
          </p:cNvPr>
          <p:cNvCxnSpPr>
            <a:cxnSpLocks/>
          </p:cNvCxnSpPr>
          <p:nvPr/>
        </p:nvCxnSpPr>
        <p:spPr>
          <a:xfrm flipH="1" flipV="1">
            <a:off x="1875751" y="2230582"/>
            <a:ext cx="2779376" cy="2812473"/>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FD01669-BF85-4B7D-ADB5-B89AE9CA1225}"/>
              </a:ext>
            </a:extLst>
          </p:cNvPr>
          <p:cNvCxnSpPr>
            <a:cxnSpLocks/>
          </p:cNvCxnSpPr>
          <p:nvPr/>
        </p:nvCxnSpPr>
        <p:spPr>
          <a:xfrm flipV="1">
            <a:off x="5306291" y="4010999"/>
            <a:ext cx="2424545" cy="103205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148" name="Picture 4" descr="This little cutie loves exploring! 🐹 | Hamsters! Amino">
            <a:extLst>
              <a:ext uri="{FF2B5EF4-FFF2-40B4-BE49-F238E27FC236}">
                <a16:creationId xmlns:a16="http://schemas.microsoft.com/office/drawing/2014/main" id="{5E217580-A3B7-4531-A070-3A95A257D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3397" y="1882090"/>
            <a:ext cx="4006093" cy="4006093"/>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B5BD365D-302B-4521-BCEA-B10254143938}"/>
              </a:ext>
            </a:extLst>
          </p:cNvPr>
          <p:cNvSpPr/>
          <p:nvPr/>
        </p:nvSpPr>
        <p:spPr>
          <a:xfrm>
            <a:off x="3342409" y="3794125"/>
            <a:ext cx="3269672" cy="3063875"/>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98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148"/>
                                        </p:tgtEl>
                                        <p:attrNameLst>
                                          <p:attrName>style.visibility</p:attrName>
                                        </p:attrNameLst>
                                      </p:cBhvr>
                                      <p:to>
                                        <p:strVal val="visible"/>
                                      </p:to>
                                    </p:set>
                                    <p:animEffect transition="in" filter="fade">
                                      <p:cBhvr>
                                        <p:cTn id="30" dur="500"/>
                                        <p:tgtEl>
                                          <p:spTgt spid="6148"/>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heel(1)">
                                      <p:cBhvr>
                                        <p:cTn id="35"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6194" y="1532532"/>
            <a:ext cx="4780936" cy="584775"/>
          </a:xfrm>
          <a:prstGeom prst="rect">
            <a:avLst/>
          </a:prstGeom>
          <a:noFill/>
        </p:spPr>
        <p:txBody>
          <a:bodyPr wrap="square" rtlCol="0">
            <a:spAutoFit/>
          </a:bodyPr>
          <a:lstStyle/>
          <a:p>
            <a:pPr algn="ctr"/>
            <a:r>
              <a:rPr lang="en-US" sz="3200" dirty="0">
                <a:solidFill>
                  <a:srgbClr val="00B050"/>
                </a:solidFill>
                <a:effectLst>
                  <a:outerShdw blurRad="38100" dist="38100" dir="2700000" algn="tl">
                    <a:srgbClr val="000000">
                      <a:alpha val="43137"/>
                    </a:srgbClr>
                  </a:outerShdw>
                </a:effectLst>
              </a:rPr>
              <a:t>AAV1</a:t>
            </a:r>
            <a:r>
              <a:rPr lang="en-US" sz="3200" dirty="0">
                <a:effectLst>
                  <a:outerShdw blurRad="38100" dist="38100" dir="2700000" algn="tl">
                    <a:srgbClr val="000000">
                      <a:alpha val="43137"/>
                    </a:srgbClr>
                  </a:outerShdw>
                </a:effectLst>
              </a:rPr>
              <a:t>-</a:t>
            </a:r>
            <a:r>
              <a:rPr lang="en-US" sz="3200" dirty="0">
                <a:solidFill>
                  <a:schemeClr val="accent2"/>
                </a:solidFill>
                <a:effectLst>
                  <a:outerShdw blurRad="38100" dist="38100" dir="2700000" algn="tl">
                    <a:srgbClr val="000000">
                      <a:alpha val="43137"/>
                    </a:srgbClr>
                  </a:outerShdw>
                </a:effectLst>
              </a:rPr>
              <a:t>CAG</a:t>
            </a:r>
            <a:r>
              <a:rPr lang="en-US" sz="3200" dirty="0">
                <a:effectLst>
                  <a:outerShdw blurRad="38100" dist="38100" dir="2700000" algn="tl">
                    <a:srgbClr val="000000">
                      <a:alpha val="43137"/>
                    </a:srgbClr>
                  </a:outerShdw>
                </a:effectLst>
              </a:rPr>
              <a:t>-</a:t>
            </a:r>
            <a:r>
              <a:rPr lang="en-US" sz="3200" dirty="0">
                <a:solidFill>
                  <a:schemeClr val="accent5">
                    <a:lumMod val="50000"/>
                  </a:schemeClr>
                </a:solidFill>
                <a:effectLst>
                  <a:outerShdw blurRad="38100" dist="38100" dir="2700000" algn="tl">
                    <a:srgbClr val="000000">
                      <a:alpha val="43137"/>
                    </a:srgbClr>
                  </a:outerShdw>
                </a:effectLst>
              </a:rPr>
              <a:t>FLEX</a:t>
            </a:r>
            <a:r>
              <a:rPr lang="en-US" sz="3200" dirty="0">
                <a:effectLst>
                  <a:outerShdw blurRad="38100" dist="38100" dir="2700000" algn="tl">
                    <a:srgbClr val="000000">
                      <a:alpha val="43137"/>
                    </a:srgbClr>
                  </a:outerShdw>
                </a:effectLst>
              </a:rPr>
              <a:t>-</a:t>
            </a:r>
            <a:r>
              <a:rPr lang="en-US" sz="3200" dirty="0">
                <a:solidFill>
                  <a:srgbClr val="C00000"/>
                </a:solidFill>
                <a:effectLst>
                  <a:outerShdw blurRad="38100" dist="38100" dir="2700000" algn="tl">
                    <a:srgbClr val="000000">
                      <a:alpha val="43137"/>
                    </a:srgbClr>
                  </a:outerShdw>
                </a:effectLst>
              </a:rPr>
              <a:t>Tdtomato</a:t>
            </a:r>
          </a:p>
        </p:txBody>
      </p:sp>
      <p:sp>
        <p:nvSpPr>
          <p:cNvPr id="6" name="Title 1">
            <a:extLst>
              <a:ext uri="{FF2B5EF4-FFF2-40B4-BE49-F238E27FC236}">
                <a16:creationId xmlns:a16="http://schemas.microsoft.com/office/drawing/2014/main" id="{D58652C4-8976-4C4E-B61D-703E1F16932B}"/>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Targeting Specific BLA Cells</a:t>
            </a:r>
          </a:p>
        </p:txBody>
      </p:sp>
      <p:sp>
        <p:nvSpPr>
          <p:cNvPr id="4" name="TextBox 3">
            <a:extLst>
              <a:ext uri="{FF2B5EF4-FFF2-40B4-BE49-F238E27FC236}">
                <a16:creationId xmlns:a16="http://schemas.microsoft.com/office/drawing/2014/main" id="{9E5B6B36-1F02-423F-8170-5CEAE01F3D99}"/>
              </a:ext>
            </a:extLst>
          </p:cNvPr>
          <p:cNvSpPr txBox="1"/>
          <p:nvPr/>
        </p:nvSpPr>
        <p:spPr>
          <a:xfrm>
            <a:off x="734684" y="2054961"/>
            <a:ext cx="4623955" cy="369332"/>
          </a:xfrm>
          <a:prstGeom prst="rect">
            <a:avLst/>
          </a:prstGeom>
          <a:noFill/>
        </p:spPr>
        <p:txBody>
          <a:bodyPr wrap="square" rtlCol="0">
            <a:spAutoFit/>
          </a:bodyPr>
          <a:lstStyle/>
          <a:p>
            <a:pPr algn="ctr"/>
            <a:r>
              <a:rPr lang="en-US" dirty="0">
                <a:solidFill>
                  <a:srgbClr val="00B050"/>
                </a:solidFill>
              </a:rPr>
              <a:t>Adeno-Associated Virus Serotype 1</a:t>
            </a:r>
          </a:p>
        </p:txBody>
      </p:sp>
      <p:sp>
        <p:nvSpPr>
          <p:cNvPr id="8" name="TextBox 7">
            <a:extLst>
              <a:ext uri="{FF2B5EF4-FFF2-40B4-BE49-F238E27FC236}">
                <a16:creationId xmlns:a16="http://schemas.microsoft.com/office/drawing/2014/main" id="{C2C78D9E-F85F-4D5E-A611-11F0CF6632FF}"/>
              </a:ext>
            </a:extLst>
          </p:cNvPr>
          <p:cNvSpPr txBox="1"/>
          <p:nvPr/>
        </p:nvSpPr>
        <p:spPr>
          <a:xfrm>
            <a:off x="22012" y="2340263"/>
            <a:ext cx="6049297" cy="369332"/>
          </a:xfrm>
          <a:prstGeom prst="rect">
            <a:avLst/>
          </a:prstGeom>
          <a:noFill/>
        </p:spPr>
        <p:txBody>
          <a:bodyPr wrap="square" rtlCol="0">
            <a:spAutoFit/>
          </a:bodyPr>
          <a:lstStyle/>
          <a:p>
            <a:pPr algn="ctr"/>
            <a:r>
              <a:rPr lang="en-US" dirty="0">
                <a:solidFill>
                  <a:schemeClr val="accent2"/>
                </a:solidFill>
              </a:rPr>
              <a:t>CMV Promoter + Enhancer Elements from Beta-Actin (Chicken)</a:t>
            </a:r>
          </a:p>
        </p:txBody>
      </p:sp>
      <p:sp>
        <p:nvSpPr>
          <p:cNvPr id="10" name="TextBox 9">
            <a:extLst>
              <a:ext uri="{FF2B5EF4-FFF2-40B4-BE49-F238E27FC236}">
                <a16:creationId xmlns:a16="http://schemas.microsoft.com/office/drawing/2014/main" id="{D98D16FC-0233-40A6-B83B-233EC50BA124}"/>
              </a:ext>
            </a:extLst>
          </p:cNvPr>
          <p:cNvSpPr txBox="1"/>
          <p:nvPr/>
        </p:nvSpPr>
        <p:spPr>
          <a:xfrm>
            <a:off x="0" y="2647249"/>
            <a:ext cx="6049297" cy="369332"/>
          </a:xfrm>
          <a:prstGeom prst="rect">
            <a:avLst/>
          </a:prstGeom>
          <a:noFill/>
        </p:spPr>
        <p:txBody>
          <a:bodyPr wrap="square" rtlCol="0">
            <a:spAutoFit/>
          </a:bodyPr>
          <a:lstStyle/>
          <a:p>
            <a:pPr algn="ctr"/>
            <a:r>
              <a:rPr lang="en-US" dirty="0">
                <a:solidFill>
                  <a:schemeClr val="accent5">
                    <a:lumMod val="50000"/>
                  </a:schemeClr>
                </a:solidFill>
              </a:rPr>
              <a:t>Conditional Gene Expression Sequence</a:t>
            </a:r>
          </a:p>
        </p:txBody>
      </p:sp>
      <p:sp>
        <p:nvSpPr>
          <p:cNvPr id="11" name="TextBox 10">
            <a:extLst>
              <a:ext uri="{FF2B5EF4-FFF2-40B4-BE49-F238E27FC236}">
                <a16:creationId xmlns:a16="http://schemas.microsoft.com/office/drawing/2014/main" id="{D132EA22-E27F-4D74-B34C-6DFB5EA0A371}"/>
              </a:ext>
            </a:extLst>
          </p:cNvPr>
          <p:cNvSpPr txBox="1"/>
          <p:nvPr/>
        </p:nvSpPr>
        <p:spPr>
          <a:xfrm>
            <a:off x="-22012" y="2932551"/>
            <a:ext cx="6049297" cy="369332"/>
          </a:xfrm>
          <a:prstGeom prst="rect">
            <a:avLst/>
          </a:prstGeom>
          <a:noFill/>
        </p:spPr>
        <p:txBody>
          <a:bodyPr wrap="square" rtlCol="0">
            <a:spAutoFit/>
          </a:bodyPr>
          <a:lstStyle/>
          <a:p>
            <a:pPr algn="ctr"/>
            <a:r>
              <a:rPr lang="en-US" dirty="0">
                <a:solidFill>
                  <a:srgbClr val="C00000"/>
                </a:solidFill>
              </a:rPr>
              <a:t>Protein Reporter</a:t>
            </a:r>
          </a:p>
        </p:txBody>
      </p:sp>
      <p:pic>
        <p:nvPicPr>
          <p:cNvPr id="9" name="Picture 8">
            <a:extLst>
              <a:ext uri="{FF2B5EF4-FFF2-40B4-BE49-F238E27FC236}">
                <a16:creationId xmlns:a16="http://schemas.microsoft.com/office/drawing/2014/main" id="{EC4E58C5-A0CD-4B89-A991-CD66F4A60239}"/>
              </a:ext>
            </a:extLst>
          </p:cNvPr>
          <p:cNvPicPr>
            <a:picLocks noChangeAspect="1"/>
          </p:cNvPicPr>
          <p:nvPr/>
        </p:nvPicPr>
        <p:blipFill rotWithShape="1">
          <a:blip r:embed="rId3"/>
          <a:srcRect b="10280"/>
          <a:stretch/>
        </p:blipFill>
        <p:spPr>
          <a:xfrm>
            <a:off x="120333" y="3301883"/>
            <a:ext cx="5987866" cy="3472584"/>
          </a:xfrm>
          <a:prstGeom prst="rect">
            <a:avLst/>
          </a:prstGeom>
        </p:spPr>
      </p:pic>
      <p:sp>
        <p:nvSpPr>
          <p:cNvPr id="12" name="Rectangle 11">
            <a:extLst>
              <a:ext uri="{FF2B5EF4-FFF2-40B4-BE49-F238E27FC236}">
                <a16:creationId xmlns:a16="http://schemas.microsoft.com/office/drawing/2014/main" id="{27F2D922-47A5-4FF6-83EC-5DEE4FFC375C}"/>
              </a:ext>
            </a:extLst>
          </p:cNvPr>
          <p:cNvSpPr/>
          <p:nvPr/>
        </p:nvSpPr>
        <p:spPr>
          <a:xfrm>
            <a:off x="1493163" y="4306577"/>
            <a:ext cx="1194955" cy="6737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0FCB1A9-FA4B-431C-9B3E-57E63575A770}"/>
              </a:ext>
            </a:extLst>
          </p:cNvPr>
          <p:cNvSpPr/>
          <p:nvPr/>
        </p:nvSpPr>
        <p:spPr>
          <a:xfrm>
            <a:off x="3800681" y="4286708"/>
            <a:ext cx="1194955" cy="6737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49D8F7-D40E-4058-842B-94FF1BC2CAEE}"/>
              </a:ext>
            </a:extLst>
          </p:cNvPr>
          <p:cNvSpPr/>
          <p:nvPr/>
        </p:nvSpPr>
        <p:spPr>
          <a:xfrm>
            <a:off x="227035" y="4992901"/>
            <a:ext cx="2775938" cy="1055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C598A3A-C557-4A33-BB74-266175A6A56A}"/>
              </a:ext>
            </a:extLst>
          </p:cNvPr>
          <p:cNvSpPr/>
          <p:nvPr/>
        </p:nvSpPr>
        <p:spPr>
          <a:xfrm>
            <a:off x="3240956" y="4980298"/>
            <a:ext cx="2775938" cy="1055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3DFC07-092C-40FE-9E48-9C62683F029C}"/>
              </a:ext>
            </a:extLst>
          </p:cNvPr>
          <p:cNvSpPr/>
          <p:nvPr/>
        </p:nvSpPr>
        <p:spPr>
          <a:xfrm>
            <a:off x="3240956" y="6219824"/>
            <a:ext cx="2775938" cy="5043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0096DBB-35EE-44FD-A803-91EEE4BAEAC3}"/>
              </a:ext>
            </a:extLst>
          </p:cNvPr>
          <p:cNvSpPr/>
          <p:nvPr/>
        </p:nvSpPr>
        <p:spPr>
          <a:xfrm>
            <a:off x="244911" y="6205969"/>
            <a:ext cx="2775938" cy="5043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A082971-54EA-4055-BFFC-7ED14D485288}"/>
              </a:ext>
            </a:extLst>
          </p:cNvPr>
          <p:cNvSpPr/>
          <p:nvPr/>
        </p:nvSpPr>
        <p:spPr>
          <a:xfrm>
            <a:off x="2830463" y="4456087"/>
            <a:ext cx="588146" cy="5043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A165FE7-0EBA-4395-9B4F-087716A39584}"/>
              </a:ext>
            </a:extLst>
          </p:cNvPr>
          <p:cNvSpPr txBox="1"/>
          <p:nvPr/>
        </p:nvSpPr>
        <p:spPr>
          <a:xfrm>
            <a:off x="6754872" y="1232748"/>
            <a:ext cx="1714500" cy="400110"/>
          </a:xfrm>
          <a:prstGeom prst="rect">
            <a:avLst/>
          </a:prstGeom>
          <a:noFill/>
        </p:spPr>
        <p:txBody>
          <a:bodyPr wrap="square" rtlCol="0">
            <a:spAutoFit/>
          </a:bodyPr>
          <a:lstStyle/>
          <a:p>
            <a:pPr algn="ctr"/>
            <a:r>
              <a:rPr lang="en-US" sz="2000" dirty="0"/>
              <a:t>NL189 Mice</a:t>
            </a:r>
          </a:p>
        </p:txBody>
      </p:sp>
      <p:pic>
        <p:nvPicPr>
          <p:cNvPr id="21" name="Picture 20">
            <a:extLst>
              <a:ext uri="{FF2B5EF4-FFF2-40B4-BE49-F238E27FC236}">
                <a16:creationId xmlns:a16="http://schemas.microsoft.com/office/drawing/2014/main" id="{F74DF904-AAFF-4C0F-8D35-BE5AC356E5A9}"/>
              </a:ext>
            </a:extLst>
          </p:cNvPr>
          <p:cNvPicPr>
            <a:picLocks noChangeAspect="1"/>
          </p:cNvPicPr>
          <p:nvPr/>
        </p:nvPicPr>
        <p:blipFill rotWithShape="1">
          <a:blip r:embed="rId4">
            <a:clrChange>
              <a:clrFrom>
                <a:srgbClr val="FFFFFF"/>
              </a:clrFrom>
              <a:clrTo>
                <a:srgbClr val="FFFFFF">
                  <a:alpha val="0"/>
                </a:srgbClr>
              </a:clrTo>
            </a:clrChange>
          </a:blip>
          <a:srcRect l="24509" r="5993" b="38203"/>
          <a:stretch/>
        </p:blipFill>
        <p:spPr>
          <a:xfrm>
            <a:off x="6677666" y="1549176"/>
            <a:ext cx="2337173" cy="1171162"/>
          </a:xfrm>
          <a:prstGeom prst="rect">
            <a:avLst/>
          </a:prstGeom>
        </p:spPr>
      </p:pic>
      <p:sp>
        <p:nvSpPr>
          <p:cNvPr id="22" name="Arrow: Right 21">
            <a:extLst>
              <a:ext uri="{FF2B5EF4-FFF2-40B4-BE49-F238E27FC236}">
                <a16:creationId xmlns:a16="http://schemas.microsoft.com/office/drawing/2014/main" id="{7FE8EE28-DE3A-42B2-9BE1-D1AEB707637F}"/>
              </a:ext>
            </a:extLst>
          </p:cNvPr>
          <p:cNvSpPr/>
          <p:nvPr/>
        </p:nvSpPr>
        <p:spPr>
          <a:xfrm>
            <a:off x="9014839" y="1922318"/>
            <a:ext cx="679879" cy="369332"/>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FD46C75-61C9-456F-9644-238A421BB7D0}"/>
              </a:ext>
            </a:extLst>
          </p:cNvPr>
          <p:cNvSpPr txBox="1"/>
          <p:nvPr/>
        </p:nvSpPr>
        <p:spPr>
          <a:xfrm>
            <a:off x="9648906" y="1609475"/>
            <a:ext cx="2483377" cy="1077218"/>
          </a:xfrm>
          <a:prstGeom prst="rect">
            <a:avLst/>
          </a:prstGeom>
          <a:noFill/>
        </p:spPr>
        <p:txBody>
          <a:bodyPr wrap="square" rtlCol="0">
            <a:spAutoFit/>
          </a:bodyPr>
          <a:lstStyle/>
          <a:p>
            <a:pPr algn="ctr"/>
            <a:r>
              <a:rPr lang="en-US" sz="2000" dirty="0"/>
              <a:t>Express </a:t>
            </a:r>
            <a:r>
              <a:rPr lang="en-US" sz="2000" dirty="0" err="1"/>
              <a:t>Cre</a:t>
            </a:r>
            <a:r>
              <a:rPr lang="en-US" sz="2000" dirty="0"/>
              <a:t> under the control of </a:t>
            </a:r>
            <a:r>
              <a:rPr lang="en-US" sz="2400" b="1" dirty="0"/>
              <a:t>ARhGEF6</a:t>
            </a:r>
            <a:r>
              <a:rPr lang="en-US" sz="2000" dirty="0"/>
              <a:t> promoter</a:t>
            </a:r>
          </a:p>
        </p:txBody>
      </p:sp>
      <p:sp>
        <p:nvSpPr>
          <p:cNvPr id="24" name="TextBox 23">
            <a:extLst>
              <a:ext uri="{FF2B5EF4-FFF2-40B4-BE49-F238E27FC236}">
                <a16:creationId xmlns:a16="http://schemas.microsoft.com/office/drawing/2014/main" id="{4B975C91-7C09-4FC7-9381-0E28C3A9F9BC}"/>
              </a:ext>
            </a:extLst>
          </p:cNvPr>
          <p:cNvSpPr txBox="1"/>
          <p:nvPr/>
        </p:nvSpPr>
        <p:spPr>
          <a:xfrm>
            <a:off x="6746325" y="2768702"/>
            <a:ext cx="4961494" cy="400110"/>
          </a:xfrm>
          <a:prstGeom prst="rect">
            <a:avLst/>
          </a:prstGeom>
          <a:noFill/>
        </p:spPr>
        <p:txBody>
          <a:bodyPr wrap="square" rtlCol="0">
            <a:spAutoFit/>
          </a:bodyPr>
          <a:lstStyle/>
          <a:p>
            <a:pPr algn="ctr"/>
            <a:r>
              <a:rPr lang="en-US" sz="2000" b="1" dirty="0"/>
              <a:t>Rho Guanine Nucleotide Exchange Factor 6</a:t>
            </a:r>
          </a:p>
        </p:txBody>
      </p:sp>
      <p:pic>
        <p:nvPicPr>
          <p:cNvPr id="25" name="Picture 24">
            <a:extLst>
              <a:ext uri="{FF2B5EF4-FFF2-40B4-BE49-F238E27FC236}">
                <a16:creationId xmlns:a16="http://schemas.microsoft.com/office/drawing/2014/main" id="{1796DD5A-4C32-48D3-9F13-81017FA22604}"/>
              </a:ext>
            </a:extLst>
          </p:cNvPr>
          <p:cNvPicPr>
            <a:picLocks noChangeAspect="1"/>
          </p:cNvPicPr>
          <p:nvPr/>
        </p:nvPicPr>
        <p:blipFill>
          <a:blip r:embed="rId5"/>
          <a:stretch>
            <a:fillRect/>
          </a:stretch>
        </p:blipFill>
        <p:spPr>
          <a:xfrm>
            <a:off x="7237074" y="3223713"/>
            <a:ext cx="4372607" cy="3262638"/>
          </a:xfrm>
          <a:prstGeom prst="rect">
            <a:avLst/>
          </a:prstGeom>
        </p:spPr>
      </p:pic>
      <p:sp>
        <p:nvSpPr>
          <p:cNvPr id="26" name="Rectangle 25">
            <a:extLst>
              <a:ext uri="{FF2B5EF4-FFF2-40B4-BE49-F238E27FC236}">
                <a16:creationId xmlns:a16="http://schemas.microsoft.com/office/drawing/2014/main" id="{3E929EDB-885C-40DF-B076-21A8825C01C5}"/>
              </a:ext>
            </a:extLst>
          </p:cNvPr>
          <p:cNvSpPr/>
          <p:nvPr/>
        </p:nvSpPr>
        <p:spPr>
          <a:xfrm>
            <a:off x="9299358" y="6642556"/>
            <a:ext cx="2964035" cy="215444"/>
          </a:xfrm>
          <a:prstGeom prst="rect">
            <a:avLst/>
          </a:prstGeom>
        </p:spPr>
        <p:txBody>
          <a:bodyPr wrap="square">
            <a:spAutoFit/>
          </a:bodyPr>
          <a:lstStyle/>
          <a:p>
            <a:r>
              <a:rPr lang="en-US" sz="800" dirty="0">
                <a:latin typeface="Segoe UI" panose="020B0502040204020203" pitchFamily="34" charset="0"/>
              </a:rPr>
              <a:t>Rosenberger, G., et al. (2003). </a:t>
            </a:r>
            <a:r>
              <a:rPr lang="en-US" sz="800" u="sng" dirty="0">
                <a:latin typeface="Segoe UI" panose="020B0502040204020203" pitchFamily="34" charset="0"/>
              </a:rPr>
              <a:t>Hum Mol Genet </a:t>
            </a:r>
            <a:r>
              <a:rPr lang="en-US" sz="800" b="1" u="sng" dirty="0">
                <a:latin typeface="Segoe UI" panose="020B0502040204020203" pitchFamily="34" charset="0"/>
              </a:rPr>
              <a:t>12</a:t>
            </a:r>
            <a:r>
              <a:rPr lang="en-US" sz="800" u="sng" dirty="0">
                <a:latin typeface="Segoe UI" panose="020B0502040204020203" pitchFamily="34" charset="0"/>
              </a:rPr>
              <a:t>(2): 155-167.</a:t>
            </a:r>
          </a:p>
        </p:txBody>
      </p:sp>
    </p:spTree>
    <p:extLst>
      <p:ext uri="{BB962C8B-B14F-4D97-AF65-F5344CB8AC3E}">
        <p14:creationId xmlns:p14="http://schemas.microsoft.com/office/powerpoint/2010/main" val="154748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500"/>
                                        <p:tgtEl>
                                          <p:spTgt spid="2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500"/>
                                        <p:tgtEl>
                                          <p:spTgt spid="24"/>
                                        </p:tgtEl>
                                      </p:cBhvr>
                                    </p:animEffect>
                                  </p:childTnLst>
                                </p:cTn>
                              </p:par>
                              <p:par>
                                <p:cTn id="87" presetID="10" presetClass="entr" presetSubtype="0" fill="hold"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500"/>
                                        <p:tgtEl>
                                          <p:spTgt spid="25"/>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0" grpId="0"/>
      <p:bldP spid="11" grpId="0"/>
      <p:bldP spid="12" grpId="0" animBg="1"/>
      <p:bldP spid="14" grpId="0" animBg="1"/>
      <p:bldP spid="15" grpId="0" animBg="1"/>
      <p:bldP spid="16" grpId="0" animBg="1"/>
      <p:bldP spid="17" grpId="0" animBg="1"/>
      <p:bldP spid="18" grpId="0" animBg="1"/>
      <p:bldP spid="20" grpId="0" animBg="1"/>
      <p:bldP spid="13" grpId="0"/>
      <p:bldP spid="22" grpId="0" animBg="1"/>
      <p:bldP spid="23" grpId="0"/>
      <p:bldP spid="24"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571B0A7-870F-44D1-83E0-E585156280AA}"/>
              </a:ext>
            </a:extLst>
          </p:cNvPr>
          <p:cNvSpPr>
            <a:spLocks noGrp="1"/>
          </p:cNvSpPr>
          <p:nvPr>
            <p:ph type="subTitle" idx="1"/>
          </p:nvPr>
        </p:nvSpPr>
        <p:spPr>
          <a:xfrm>
            <a:off x="983672" y="1395774"/>
            <a:ext cx="9144000" cy="3605718"/>
          </a:xfrm>
        </p:spPr>
        <p:txBody>
          <a:bodyPr>
            <a:normAutofit/>
          </a:bodyPr>
          <a:lstStyle/>
          <a:p>
            <a:pPr algn="l"/>
            <a:r>
              <a:rPr lang="en-US" sz="5400" dirty="0"/>
              <a:t>A feeling:</a:t>
            </a:r>
          </a:p>
          <a:p>
            <a:pPr marL="342900" indent="-342900" algn="l">
              <a:buFont typeface="Arial" panose="020B0604020202020204" pitchFamily="34" charset="0"/>
              <a:buChar char="•"/>
            </a:pPr>
            <a:r>
              <a:rPr lang="en-US" sz="3600" dirty="0"/>
              <a:t>Reverence</a:t>
            </a:r>
          </a:p>
          <a:p>
            <a:pPr marL="342900" indent="-342900" algn="l">
              <a:buFont typeface="Arial" panose="020B0604020202020204" pitchFamily="34" charset="0"/>
              <a:buChar char="•"/>
            </a:pPr>
            <a:r>
              <a:rPr lang="en-US" sz="3600" dirty="0"/>
              <a:t>Admiration/Adoration</a:t>
            </a:r>
          </a:p>
          <a:p>
            <a:pPr marL="342900" indent="-342900" algn="l">
              <a:buFont typeface="Arial" panose="020B0604020202020204" pitchFamily="34" charset="0"/>
              <a:buChar char="•"/>
            </a:pPr>
            <a:r>
              <a:rPr lang="en-US" sz="3600" dirty="0"/>
              <a:t>Wonder</a:t>
            </a:r>
          </a:p>
          <a:p>
            <a:pPr marL="342900" indent="-342900" algn="l">
              <a:buFont typeface="Arial" panose="020B0604020202020204" pitchFamily="34" charset="0"/>
              <a:buChar char="•"/>
            </a:pPr>
            <a:r>
              <a:rPr lang="en-US" sz="3600" dirty="0"/>
              <a:t>Fear</a:t>
            </a:r>
          </a:p>
        </p:txBody>
      </p:sp>
      <p:sp>
        <p:nvSpPr>
          <p:cNvPr id="4" name="Title 1">
            <a:extLst>
              <a:ext uri="{FF2B5EF4-FFF2-40B4-BE49-F238E27FC236}">
                <a16:creationId xmlns:a16="http://schemas.microsoft.com/office/drawing/2014/main" id="{E375BB17-B9B3-4597-9458-C7C5C4FA8C72}"/>
              </a:ext>
            </a:extLst>
          </p:cNvPr>
          <p:cNvSpPr txBox="1">
            <a:spLocks/>
          </p:cNvSpPr>
          <p:nvPr/>
        </p:nvSpPr>
        <p:spPr>
          <a:xfrm>
            <a:off x="0" y="-1"/>
            <a:ext cx="12192000" cy="10302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Serotonergic Psychedelics Produce </a:t>
            </a:r>
            <a:r>
              <a:rPr lang="en-US" sz="6600" dirty="0">
                <a:latin typeface="Curlz MT" panose="04040404050702020202" pitchFamily="82" charset="0"/>
              </a:rPr>
              <a:t>Awe</a:t>
            </a:r>
            <a:endParaRPr lang="en-US" sz="4400" dirty="0">
              <a:latin typeface="Curlz MT" panose="04040404050702020202" pitchFamily="82" charset="0"/>
            </a:endParaRPr>
          </a:p>
        </p:txBody>
      </p:sp>
      <p:sp>
        <p:nvSpPr>
          <p:cNvPr id="7" name="Right Brace 6">
            <a:extLst>
              <a:ext uri="{FF2B5EF4-FFF2-40B4-BE49-F238E27FC236}">
                <a16:creationId xmlns:a16="http://schemas.microsoft.com/office/drawing/2014/main" id="{A68FEF20-7800-453F-80BC-EA27D117BD34}"/>
              </a:ext>
            </a:extLst>
          </p:cNvPr>
          <p:cNvSpPr/>
          <p:nvPr/>
        </p:nvSpPr>
        <p:spPr>
          <a:xfrm>
            <a:off x="5278581" y="2189018"/>
            <a:ext cx="1039091" cy="2812474"/>
          </a:xfrm>
          <a:prstGeom prst="righ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27AAB6CE-F643-47EA-B471-E18E2D2075C4}"/>
              </a:ext>
            </a:extLst>
          </p:cNvPr>
          <p:cNvSpPr txBox="1"/>
          <p:nvPr/>
        </p:nvSpPr>
        <p:spPr>
          <a:xfrm>
            <a:off x="6435436" y="2902757"/>
            <a:ext cx="1787236" cy="1384995"/>
          </a:xfrm>
          <a:prstGeom prst="rect">
            <a:avLst/>
          </a:prstGeom>
          <a:noFill/>
        </p:spPr>
        <p:txBody>
          <a:bodyPr wrap="square" rtlCol="0">
            <a:spAutoFit/>
          </a:bodyPr>
          <a:lstStyle/>
          <a:p>
            <a:pPr algn="ctr"/>
            <a:r>
              <a:rPr lang="en-US" sz="2800" dirty="0"/>
              <a:t>Someone</a:t>
            </a:r>
          </a:p>
          <a:p>
            <a:pPr algn="ctr"/>
            <a:r>
              <a:rPr lang="en-US" sz="2800" dirty="0"/>
              <a:t>or Something</a:t>
            </a:r>
          </a:p>
        </p:txBody>
      </p:sp>
      <p:sp>
        <p:nvSpPr>
          <p:cNvPr id="9" name="TextBox 8">
            <a:extLst>
              <a:ext uri="{FF2B5EF4-FFF2-40B4-BE49-F238E27FC236}">
                <a16:creationId xmlns:a16="http://schemas.microsoft.com/office/drawing/2014/main" id="{8475DDBB-A8AB-4AD6-8128-2344EF0B1D3C}"/>
              </a:ext>
            </a:extLst>
          </p:cNvPr>
          <p:cNvSpPr txBox="1"/>
          <p:nvPr/>
        </p:nvSpPr>
        <p:spPr>
          <a:xfrm>
            <a:off x="0" y="5657671"/>
            <a:ext cx="12192000" cy="1200329"/>
          </a:xfrm>
          <a:prstGeom prst="rect">
            <a:avLst/>
          </a:prstGeom>
          <a:noFill/>
        </p:spPr>
        <p:txBody>
          <a:bodyPr wrap="square" rtlCol="0">
            <a:spAutoFit/>
          </a:bodyPr>
          <a:lstStyle/>
          <a:p>
            <a:pPr algn="ctr"/>
            <a:r>
              <a:rPr lang="en-US" sz="7200" dirty="0">
                <a:latin typeface="Curlz MT" panose="04040404050702020202" pitchFamily="82" charset="0"/>
              </a:rPr>
              <a:t>Awe</a:t>
            </a:r>
            <a:r>
              <a:rPr lang="en-US" sz="4400" dirty="0"/>
              <a:t> is part of the subjective experience</a:t>
            </a:r>
          </a:p>
        </p:txBody>
      </p:sp>
      <p:pic>
        <p:nvPicPr>
          <p:cNvPr id="2" name="Picture 1">
            <a:extLst>
              <a:ext uri="{FF2B5EF4-FFF2-40B4-BE49-F238E27FC236}">
                <a16:creationId xmlns:a16="http://schemas.microsoft.com/office/drawing/2014/main" id="{4A338F56-8C64-44EF-91C2-1837EEB2122E}"/>
              </a:ext>
            </a:extLst>
          </p:cNvPr>
          <p:cNvPicPr>
            <a:picLocks noChangeAspect="1"/>
          </p:cNvPicPr>
          <p:nvPr/>
        </p:nvPicPr>
        <p:blipFill rotWithShape="1">
          <a:blip r:embed="rId2"/>
          <a:srcRect b="7592"/>
          <a:stretch/>
        </p:blipFill>
        <p:spPr>
          <a:xfrm>
            <a:off x="9712588" y="1414045"/>
            <a:ext cx="2320084" cy="2271788"/>
          </a:xfrm>
          <a:prstGeom prst="rect">
            <a:avLst/>
          </a:prstGeom>
        </p:spPr>
      </p:pic>
      <p:pic>
        <p:nvPicPr>
          <p:cNvPr id="5" name="Picture 4">
            <a:extLst>
              <a:ext uri="{FF2B5EF4-FFF2-40B4-BE49-F238E27FC236}">
                <a16:creationId xmlns:a16="http://schemas.microsoft.com/office/drawing/2014/main" id="{AE4DC15D-F12B-40E4-A408-56596F77527E}"/>
              </a:ext>
            </a:extLst>
          </p:cNvPr>
          <p:cNvPicPr>
            <a:picLocks noChangeAspect="1"/>
          </p:cNvPicPr>
          <p:nvPr/>
        </p:nvPicPr>
        <p:blipFill rotWithShape="1">
          <a:blip r:embed="rId3"/>
          <a:srcRect b="6388"/>
          <a:stretch/>
        </p:blipFill>
        <p:spPr>
          <a:xfrm>
            <a:off x="8217998" y="3854813"/>
            <a:ext cx="2394584" cy="2271788"/>
          </a:xfrm>
          <a:prstGeom prst="rect">
            <a:avLst/>
          </a:prstGeom>
        </p:spPr>
      </p:pic>
    </p:spTree>
    <p:extLst>
      <p:ext uri="{BB962C8B-B14F-4D97-AF65-F5344CB8AC3E}">
        <p14:creationId xmlns:p14="http://schemas.microsoft.com/office/powerpoint/2010/main" val="224930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81C0ED-A9DD-4680-BBAE-823496211FE6}"/>
              </a:ext>
            </a:extLst>
          </p:cNvPr>
          <p:cNvPicPr>
            <a:picLocks noChangeAspect="1"/>
          </p:cNvPicPr>
          <p:nvPr/>
        </p:nvPicPr>
        <p:blipFill rotWithShape="1">
          <a:blip r:embed="rId3"/>
          <a:srcRect l="8093" t="18030" r="18863" b="10152"/>
          <a:stretch/>
        </p:blipFill>
        <p:spPr>
          <a:xfrm>
            <a:off x="5213141" y="2683473"/>
            <a:ext cx="6742624" cy="3729051"/>
          </a:xfrm>
          <a:prstGeom prst="rect">
            <a:avLst/>
          </a:prstGeom>
        </p:spPr>
      </p:pic>
      <p:sp>
        <p:nvSpPr>
          <p:cNvPr id="3" name="TextBox 2"/>
          <p:cNvSpPr txBox="1"/>
          <p:nvPr/>
        </p:nvSpPr>
        <p:spPr>
          <a:xfrm>
            <a:off x="845460" y="1632858"/>
            <a:ext cx="4780936" cy="584775"/>
          </a:xfrm>
          <a:prstGeom prst="rect">
            <a:avLst/>
          </a:prstGeom>
          <a:noFill/>
        </p:spPr>
        <p:txBody>
          <a:bodyPr wrap="square" rtlCol="0">
            <a:spAutoFit/>
          </a:bodyPr>
          <a:lstStyle/>
          <a:p>
            <a:pPr algn="ctr"/>
            <a:r>
              <a:rPr lang="en-US" sz="3200" dirty="0">
                <a:solidFill>
                  <a:srgbClr val="00B050"/>
                </a:solidFill>
                <a:effectLst>
                  <a:outerShdw blurRad="38100" dist="38100" dir="2700000" algn="tl">
                    <a:srgbClr val="000000">
                      <a:alpha val="43137"/>
                    </a:srgbClr>
                  </a:outerShdw>
                </a:effectLst>
              </a:rPr>
              <a:t>AAV1</a:t>
            </a:r>
            <a:r>
              <a:rPr lang="en-US" sz="3200" dirty="0">
                <a:effectLst>
                  <a:outerShdw blurRad="38100" dist="38100" dir="2700000" algn="tl">
                    <a:srgbClr val="000000">
                      <a:alpha val="43137"/>
                    </a:srgbClr>
                  </a:outerShdw>
                </a:effectLst>
              </a:rPr>
              <a:t>-</a:t>
            </a:r>
            <a:r>
              <a:rPr lang="en-US" sz="3200" dirty="0">
                <a:solidFill>
                  <a:schemeClr val="accent2"/>
                </a:solidFill>
                <a:effectLst>
                  <a:outerShdw blurRad="38100" dist="38100" dir="2700000" algn="tl">
                    <a:srgbClr val="000000">
                      <a:alpha val="43137"/>
                    </a:srgbClr>
                  </a:outerShdw>
                </a:effectLst>
              </a:rPr>
              <a:t>CAG</a:t>
            </a:r>
            <a:r>
              <a:rPr lang="en-US" sz="3200" dirty="0">
                <a:effectLst>
                  <a:outerShdw blurRad="38100" dist="38100" dir="2700000" algn="tl">
                    <a:srgbClr val="000000">
                      <a:alpha val="43137"/>
                    </a:srgbClr>
                  </a:outerShdw>
                </a:effectLst>
              </a:rPr>
              <a:t>-</a:t>
            </a:r>
            <a:r>
              <a:rPr lang="en-US" sz="3200" dirty="0">
                <a:solidFill>
                  <a:schemeClr val="accent5">
                    <a:lumMod val="50000"/>
                  </a:schemeClr>
                </a:solidFill>
                <a:effectLst>
                  <a:outerShdw blurRad="38100" dist="38100" dir="2700000" algn="tl">
                    <a:srgbClr val="000000">
                      <a:alpha val="43137"/>
                    </a:srgbClr>
                  </a:outerShdw>
                </a:effectLst>
              </a:rPr>
              <a:t>FLEX</a:t>
            </a:r>
            <a:r>
              <a:rPr lang="en-US" sz="3200" dirty="0">
                <a:effectLst>
                  <a:outerShdw blurRad="38100" dist="38100" dir="2700000" algn="tl">
                    <a:srgbClr val="000000">
                      <a:alpha val="43137"/>
                    </a:srgbClr>
                  </a:outerShdw>
                </a:effectLst>
              </a:rPr>
              <a:t>-</a:t>
            </a:r>
            <a:r>
              <a:rPr lang="en-US" sz="3200" dirty="0">
                <a:solidFill>
                  <a:srgbClr val="C00000"/>
                </a:solidFill>
                <a:effectLst>
                  <a:outerShdw blurRad="38100" dist="38100" dir="2700000" algn="tl">
                    <a:srgbClr val="000000">
                      <a:alpha val="43137"/>
                    </a:srgbClr>
                  </a:outerShdw>
                </a:effectLst>
              </a:rPr>
              <a:t>Tdtomato</a:t>
            </a:r>
          </a:p>
        </p:txBody>
      </p:sp>
      <p:sp>
        <p:nvSpPr>
          <p:cNvPr id="6" name="Title 1">
            <a:extLst>
              <a:ext uri="{FF2B5EF4-FFF2-40B4-BE49-F238E27FC236}">
                <a16:creationId xmlns:a16="http://schemas.microsoft.com/office/drawing/2014/main" id="{D58652C4-8976-4C4E-B61D-703E1F16932B}"/>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Targeting Specific BLA Cells</a:t>
            </a:r>
          </a:p>
        </p:txBody>
      </p:sp>
      <p:sp>
        <p:nvSpPr>
          <p:cNvPr id="13" name="TextBox 12">
            <a:extLst>
              <a:ext uri="{FF2B5EF4-FFF2-40B4-BE49-F238E27FC236}">
                <a16:creationId xmlns:a16="http://schemas.microsoft.com/office/drawing/2014/main" id="{EA165FE7-0EBA-4395-9B4F-087716A39584}"/>
              </a:ext>
            </a:extLst>
          </p:cNvPr>
          <p:cNvSpPr txBox="1"/>
          <p:nvPr/>
        </p:nvSpPr>
        <p:spPr>
          <a:xfrm>
            <a:off x="9207126" y="1232748"/>
            <a:ext cx="1714500" cy="400110"/>
          </a:xfrm>
          <a:prstGeom prst="rect">
            <a:avLst/>
          </a:prstGeom>
          <a:noFill/>
        </p:spPr>
        <p:txBody>
          <a:bodyPr wrap="square" rtlCol="0">
            <a:spAutoFit/>
          </a:bodyPr>
          <a:lstStyle/>
          <a:p>
            <a:pPr algn="ctr"/>
            <a:r>
              <a:rPr lang="en-US" sz="2000" dirty="0"/>
              <a:t>NL189 Mice</a:t>
            </a:r>
          </a:p>
        </p:txBody>
      </p:sp>
      <p:pic>
        <p:nvPicPr>
          <p:cNvPr id="21" name="Picture 20">
            <a:extLst>
              <a:ext uri="{FF2B5EF4-FFF2-40B4-BE49-F238E27FC236}">
                <a16:creationId xmlns:a16="http://schemas.microsoft.com/office/drawing/2014/main" id="{F74DF904-AAFF-4C0F-8D35-BE5AC356E5A9}"/>
              </a:ext>
            </a:extLst>
          </p:cNvPr>
          <p:cNvPicPr>
            <a:picLocks noChangeAspect="1"/>
          </p:cNvPicPr>
          <p:nvPr/>
        </p:nvPicPr>
        <p:blipFill rotWithShape="1">
          <a:blip r:embed="rId4">
            <a:clrChange>
              <a:clrFrom>
                <a:srgbClr val="FFFFFF"/>
              </a:clrFrom>
              <a:clrTo>
                <a:srgbClr val="FFFFFF">
                  <a:alpha val="0"/>
                </a:srgbClr>
              </a:clrTo>
            </a:clrChange>
          </a:blip>
          <a:srcRect l="24509" r="5993" b="38203"/>
          <a:stretch/>
        </p:blipFill>
        <p:spPr>
          <a:xfrm>
            <a:off x="9129920" y="1549176"/>
            <a:ext cx="2337173" cy="1171162"/>
          </a:xfrm>
          <a:prstGeom prst="rect">
            <a:avLst/>
          </a:prstGeom>
        </p:spPr>
      </p:pic>
      <p:sp>
        <p:nvSpPr>
          <p:cNvPr id="22" name="Arrow: Right 21">
            <a:extLst>
              <a:ext uri="{FF2B5EF4-FFF2-40B4-BE49-F238E27FC236}">
                <a16:creationId xmlns:a16="http://schemas.microsoft.com/office/drawing/2014/main" id="{7FE8EE28-DE3A-42B2-9BE1-D1AEB707637F}"/>
              </a:ext>
            </a:extLst>
          </p:cNvPr>
          <p:cNvSpPr/>
          <p:nvPr/>
        </p:nvSpPr>
        <p:spPr>
          <a:xfrm>
            <a:off x="5899129" y="1632858"/>
            <a:ext cx="2685324" cy="670166"/>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BEEA0D7-936E-42E0-9735-A923ECECC0A9}"/>
              </a:ext>
            </a:extLst>
          </p:cNvPr>
          <p:cNvSpPr/>
          <p:nvPr/>
        </p:nvSpPr>
        <p:spPr>
          <a:xfrm>
            <a:off x="-1" y="6642556"/>
            <a:ext cx="6096000" cy="215444"/>
          </a:xfrm>
          <a:prstGeom prst="rect">
            <a:avLst/>
          </a:prstGeom>
        </p:spPr>
        <p:txBody>
          <a:bodyPr>
            <a:spAutoFit/>
          </a:bodyPr>
          <a:lstStyle/>
          <a:p>
            <a:r>
              <a:rPr lang="en-US" sz="800" dirty="0" err="1">
                <a:latin typeface="Segoe UI" panose="020B0502040204020203" pitchFamily="34" charset="0"/>
              </a:rPr>
              <a:t>Botta</a:t>
            </a:r>
            <a:r>
              <a:rPr lang="en-US" sz="800" dirty="0">
                <a:latin typeface="Segoe UI" panose="020B0502040204020203" pitchFamily="34" charset="0"/>
              </a:rPr>
              <a:t>, P., et al. (2019). "An amygdala circuit mediates experience-dependent momentary exploratory arrests." </a:t>
            </a:r>
            <a:r>
              <a:rPr lang="en-US" sz="800" u="sng" dirty="0" err="1">
                <a:latin typeface="Segoe UI" panose="020B0502040204020203" pitchFamily="34" charset="0"/>
              </a:rPr>
              <a:t>bioRxiv</a:t>
            </a:r>
            <a:r>
              <a:rPr lang="en-US" sz="800" u="sng" dirty="0">
                <a:latin typeface="Segoe UI" panose="020B0502040204020203" pitchFamily="34" charset="0"/>
              </a:rPr>
              <a:t>: 797001.</a:t>
            </a:r>
          </a:p>
        </p:txBody>
      </p:sp>
      <p:pic>
        <p:nvPicPr>
          <p:cNvPr id="4" name="Picture 3">
            <a:extLst>
              <a:ext uri="{FF2B5EF4-FFF2-40B4-BE49-F238E27FC236}">
                <a16:creationId xmlns:a16="http://schemas.microsoft.com/office/drawing/2014/main" id="{9CF31435-188E-4C1C-B762-E46D45BC3962}"/>
              </a:ext>
            </a:extLst>
          </p:cNvPr>
          <p:cNvPicPr>
            <a:picLocks noChangeAspect="1"/>
          </p:cNvPicPr>
          <p:nvPr/>
        </p:nvPicPr>
        <p:blipFill rotWithShape="1">
          <a:blip r:embed="rId5"/>
          <a:srcRect l="30170" t="21969" r="19205" b="8789"/>
          <a:stretch/>
        </p:blipFill>
        <p:spPr>
          <a:xfrm>
            <a:off x="236235" y="2754183"/>
            <a:ext cx="4663132" cy="3587629"/>
          </a:xfrm>
          <a:prstGeom prst="rect">
            <a:avLst/>
          </a:prstGeom>
        </p:spPr>
      </p:pic>
    </p:spTree>
    <p:extLst>
      <p:ext uri="{BB962C8B-B14F-4D97-AF65-F5344CB8AC3E}">
        <p14:creationId xmlns:p14="http://schemas.microsoft.com/office/powerpoint/2010/main" val="354308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8652C4-8976-4C4E-B61D-703E1F16932B}"/>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Targeting Specific BLA Cells</a:t>
            </a:r>
          </a:p>
        </p:txBody>
      </p:sp>
      <p:pic>
        <p:nvPicPr>
          <p:cNvPr id="4" name="Picture 3">
            <a:extLst>
              <a:ext uri="{FF2B5EF4-FFF2-40B4-BE49-F238E27FC236}">
                <a16:creationId xmlns:a16="http://schemas.microsoft.com/office/drawing/2014/main" id="{80A9855F-18EB-4F78-B3C4-1B216C974104}"/>
              </a:ext>
            </a:extLst>
          </p:cNvPr>
          <p:cNvPicPr>
            <a:picLocks noChangeAspect="1"/>
          </p:cNvPicPr>
          <p:nvPr/>
        </p:nvPicPr>
        <p:blipFill rotWithShape="1">
          <a:blip r:embed="rId3"/>
          <a:srcRect l="6934" t="15455" r="77494" b="70160"/>
          <a:stretch/>
        </p:blipFill>
        <p:spPr>
          <a:xfrm>
            <a:off x="212746" y="1176954"/>
            <a:ext cx="2551041" cy="1325563"/>
          </a:xfrm>
          <a:prstGeom prst="rect">
            <a:avLst/>
          </a:prstGeom>
        </p:spPr>
      </p:pic>
      <p:pic>
        <p:nvPicPr>
          <p:cNvPr id="9" name="Picture 8">
            <a:extLst>
              <a:ext uri="{FF2B5EF4-FFF2-40B4-BE49-F238E27FC236}">
                <a16:creationId xmlns:a16="http://schemas.microsoft.com/office/drawing/2014/main" id="{5A42643D-A750-4E9B-8D49-6658686DE50F}"/>
              </a:ext>
            </a:extLst>
          </p:cNvPr>
          <p:cNvPicPr>
            <a:picLocks noChangeAspect="1"/>
          </p:cNvPicPr>
          <p:nvPr/>
        </p:nvPicPr>
        <p:blipFill rotWithShape="1">
          <a:blip r:embed="rId3"/>
          <a:srcRect l="75462" t="15455" r="8182" b="37000"/>
          <a:stretch/>
        </p:blipFill>
        <p:spPr>
          <a:xfrm>
            <a:off x="7833180" y="1634747"/>
            <a:ext cx="3194337" cy="5223253"/>
          </a:xfrm>
          <a:prstGeom prst="rect">
            <a:avLst/>
          </a:prstGeom>
        </p:spPr>
      </p:pic>
      <p:pic>
        <p:nvPicPr>
          <p:cNvPr id="10" name="Picture 9">
            <a:extLst>
              <a:ext uri="{FF2B5EF4-FFF2-40B4-BE49-F238E27FC236}">
                <a16:creationId xmlns:a16="http://schemas.microsoft.com/office/drawing/2014/main" id="{E553F62F-AE9A-4DE9-8CB7-F4456EEAB3BA}"/>
              </a:ext>
            </a:extLst>
          </p:cNvPr>
          <p:cNvPicPr>
            <a:picLocks noChangeAspect="1"/>
          </p:cNvPicPr>
          <p:nvPr/>
        </p:nvPicPr>
        <p:blipFill rotWithShape="1">
          <a:blip r:embed="rId3"/>
          <a:srcRect l="23037" t="15456" r="25262" b="38090"/>
          <a:stretch/>
        </p:blipFill>
        <p:spPr>
          <a:xfrm>
            <a:off x="402490" y="2838954"/>
            <a:ext cx="7082820" cy="3579775"/>
          </a:xfrm>
          <a:prstGeom prst="rect">
            <a:avLst/>
          </a:prstGeom>
        </p:spPr>
      </p:pic>
      <p:pic>
        <p:nvPicPr>
          <p:cNvPr id="11" name="Picture 10">
            <a:extLst>
              <a:ext uri="{FF2B5EF4-FFF2-40B4-BE49-F238E27FC236}">
                <a16:creationId xmlns:a16="http://schemas.microsoft.com/office/drawing/2014/main" id="{23B75DEB-E14E-4B8C-A930-5AA0680A3708}"/>
              </a:ext>
            </a:extLst>
          </p:cNvPr>
          <p:cNvPicPr>
            <a:picLocks noChangeAspect="1"/>
          </p:cNvPicPr>
          <p:nvPr/>
        </p:nvPicPr>
        <p:blipFill rotWithShape="1">
          <a:blip r:embed="rId3"/>
          <a:srcRect l="6934" t="31122" r="77494" b="39575"/>
          <a:stretch/>
        </p:blipFill>
        <p:spPr>
          <a:xfrm>
            <a:off x="2664720" y="1008735"/>
            <a:ext cx="1570125" cy="1662000"/>
          </a:xfrm>
          <a:prstGeom prst="rect">
            <a:avLst/>
          </a:prstGeom>
        </p:spPr>
      </p:pic>
      <p:sp>
        <p:nvSpPr>
          <p:cNvPr id="12" name="TextBox 11">
            <a:extLst>
              <a:ext uri="{FF2B5EF4-FFF2-40B4-BE49-F238E27FC236}">
                <a16:creationId xmlns:a16="http://schemas.microsoft.com/office/drawing/2014/main" id="{08033FC6-759E-479B-BFAA-C60BF0C33FE6}"/>
              </a:ext>
            </a:extLst>
          </p:cNvPr>
          <p:cNvSpPr txBox="1"/>
          <p:nvPr/>
        </p:nvSpPr>
        <p:spPr>
          <a:xfrm>
            <a:off x="0" y="2802307"/>
            <a:ext cx="12192000" cy="1754326"/>
          </a:xfrm>
          <a:prstGeom prst="rect">
            <a:avLst/>
          </a:prstGeom>
          <a:solidFill>
            <a:schemeClr val="bg1">
              <a:alpha val="70000"/>
            </a:schemeClr>
          </a:solidFill>
        </p:spPr>
        <p:txBody>
          <a:bodyPr wrap="square" rtlCol="0">
            <a:spAutoFit/>
          </a:bodyPr>
          <a:lstStyle/>
          <a:p>
            <a:pPr algn="ctr"/>
            <a:r>
              <a:rPr lang="en-US" sz="3600" dirty="0">
                <a:effectLst>
                  <a:outerShdw blurRad="38100" dist="38100" dir="2700000" algn="tl">
                    <a:srgbClr val="000000">
                      <a:alpha val="43137"/>
                    </a:srgbClr>
                  </a:outerShdw>
                </a:effectLst>
              </a:rPr>
              <a:t>A subset of BLA pyramidal neurons express ARhGEF6</a:t>
            </a:r>
          </a:p>
          <a:p>
            <a:pPr algn="ctr"/>
            <a:endParaRPr lang="en-US" sz="3600" dirty="0">
              <a:effectLst>
                <a:outerShdw blurRad="38100" dist="38100" dir="2700000" algn="tl">
                  <a:srgbClr val="000000">
                    <a:alpha val="43137"/>
                  </a:srgbClr>
                </a:outerShdw>
              </a:effectLst>
            </a:endParaRPr>
          </a:p>
          <a:p>
            <a:pPr algn="ctr"/>
            <a:r>
              <a:rPr lang="en-US" sz="3600" dirty="0">
                <a:effectLst>
                  <a:outerShdw blurRad="38100" dist="38100" dir="2700000" algn="tl">
                    <a:srgbClr val="000000">
                      <a:alpha val="43137"/>
                    </a:srgbClr>
                  </a:outerShdw>
                </a:effectLst>
              </a:rPr>
              <a:t>How are these cells related to exploratory behavior?</a:t>
            </a:r>
          </a:p>
        </p:txBody>
      </p:sp>
      <p:sp>
        <p:nvSpPr>
          <p:cNvPr id="8" name="Rectangle 7">
            <a:extLst>
              <a:ext uri="{FF2B5EF4-FFF2-40B4-BE49-F238E27FC236}">
                <a16:creationId xmlns:a16="http://schemas.microsoft.com/office/drawing/2014/main" id="{2CE16030-4768-4735-A085-1A4DDAFB351C}"/>
              </a:ext>
            </a:extLst>
          </p:cNvPr>
          <p:cNvSpPr/>
          <p:nvPr/>
        </p:nvSpPr>
        <p:spPr>
          <a:xfrm>
            <a:off x="-1" y="6642556"/>
            <a:ext cx="6096000" cy="215444"/>
          </a:xfrm>
          <a:prstGeom prst="rect">
            <a:avLst/>
          </a:prstGeom>
        </p:spPr>
        <p:txBody>
          <a:bodyPr>
            <a:spAutoFit/>
          </a:bodyPr>
          <a:lstStyle/>
          <a:p>
            <a:r>
              <a:rPr lang="en-US" sz="800" dirty="0" err="1">
                <a:latin typeface="Segoe UI" panose="020B0502040204020203" pitchFamily="34" charset="0"/>
              </a:rPr>
              <a:t>Botta</a:t>
            </a:r>
            <a:r>
              <a:rPr lang="en-US" sz="800" dirty="0">
                <a:latin typeface="Segoe UI" panose="020B0502040204020203" pitchFamily="34" charset="0"/>
              </a:rPr>
              <a:t>, P., et al. (2019). "An amygdala circuit mediates experience-dependent momentary exploratory arrests." </a:t>
            </a:r>
            <a:r>
              <a:rPr lang="en-US" sz="800" u="sng" dirty="0" err="1">
                <a:latin typeface="Segoe UI" panose="020B0502040204020203" pitchFamily="34" charset="0"/>
              </a:rPr>
              <a:t>bioRxiv</a:t>
            </a:r>
            <a:r>
              <a:rPr lang="en-US" sz="800" u="sng" dirty="0">
                <a:latin typeface="Segoe UI" panose="020B0502040204020203" pitchFamily="34" charset="0"/>
              </a:rPr>
              <a:t>: 797001.</a:t>
            </a:r>
          </a:p>
        </p:txBody>
      </p:sp>
    </p:spTree>
    <p:extLst>
      <p:ext uri="{BB962C8B-B14F-4D97-AF65-F5344CB8AC3E}">
        <p14:creationId xmlns:p14="http://schemas.microsoft.com/office/powerpoint/2010/main" val="318418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5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fade">
                                      <p:cBhvr>
                                        <p:cTn id="25" dur="500"/>
                                        <p:tgtEl>
                                          <p:spTgt spid="12">
                                            <p:txEl>
                                              <p:pRg st="2" end="2"/>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8266A3-65DA-4D14-A8CA-953CFCA9B96B}"/>
              </a:ext>
            </a:extLst>
          </p:cNvPr>
          <p:cNvPicPr>
            <a:picLocks noChangeAspect="1"/>
          </p:cNvPicPr>
          <p:nvPr/>
        </p:nvPicPr>
        <p:blipFill>
          <a:blip r:embed="rId2"/>
          <a:stretch>
            <a:fillRect/>
          </a:stretch>
        </p:blipFill>
        <p:spPr>
          <a:xfrm>
            <a:off x="1186463" y="3073133"/>
            <a:ext cx="4253573" cy="3600797"/>
          </a:xfrm>
          <a:prstGeom prst="rect">
            <a:avLst/>
          </a:prstGeom>
        </p:spPr>
      </p:pic>
      <p:sp>
        <p:nvSpPr>
          <p:cNvPr id="4" name="Rectangle 3">
            <a:extLst>
              <a:ext uri="{FF2B5EF4-FFF2-40B4-BE49-F238E27FC236}">
                <a16:creationId xmlns:a16="http://schemas.microsoft.com/office/drawing/2014/main" id="{A4D4DB9E-2650-42CB-806C-E7080AF206C1}"/>
              </a:ext>
            </a:extLst>
          </p:cNvPr>
          <p:cNvSpPr/>
          <p:nvPr/>
        </p:nvSpPr>
        <p:spPr>
          <a:xfrm>
            <a:off x="0" y="6642556"/>
            <a:ext cx="6096000" cy="215444"/>
          </a:xfrm>
          <a:prstGeom prst="rect">
            <a:avLst/>
          </a:prstGeom>
        </p:spPr>
        <p:txBody>
          <a:bodyPr>
            <a:spAutoFit/>
          </a:bodyPr>
          <a:lstStyle/>
          <a:p>
            <a:r>
              <a:rPr lang="en-US" sz="800" dirty="0" err="1">
                <a:latin typeface="Segoe UI" panose="020B0502040204020203" pitchFamily="34" charset="0"/>
              </a:rPr>
              <a:t>Gheisari</a:t>
            </a:r>
            <a:r>
              <a:rPr lang="en-US" sz="800" dirty="0">
                <a:latin typeface="Segoe UI" panose="020B0502040204020203" pitchFamily="34" charset="0"/>
              </a:rPr>
              <a:t>, A. (2017). Novel Tools for Simultaneous Optogenetic Manipulation and Calcium Imaging in the Zebrafish Nervous System.</a:t>
            </a:r>
          </a:p>
        </p:txBody>
      </p:sp>
      <p:sp>
        <p:nvSpPr>
          <p:cNvPr id="5" name="Title 1">
            <a:extLst>
              <a:ext uri="{FF2B5EF4-FFF2-40B4-BE49-F238E27FC236}">
                <a16:creationId xmlns:a16="http://schemas.microsoft.com/office/drawing/2014/main" id="{86DB4CC2-C73D-45C0-9CF7-98A2ECD78066}"/>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Specific BLA Cells and Exploration</a:t>
            </a:r>
          </a:p>
        </p:txBody>
      </p:sp>
      <p:sp>
        <p:nvSpPr>
          <p:cNvPr id="6" name="TextBox 5">
            <a:extLst>
              <a:ext uri="{FF2B5EF4-FFF2-40B4-BE49-F238E27FC236}">
                <a16:creationId xmlns:a16="http://schemas.microsoft.com/office/drawing/2014/main" id="{B785FF8D-1720-4E47-AA6F-DFC2926B9FA5}"/>
              </a:ext>
            </a:extLst>
          </p:cNvPr>
          <p:cNvSpPr txBox="1"/>
          <p:nvPr/>
        </p:nvSpPr>
        <p:spPr>
          <a:xfrm>
            <a:off x="143576" y="1071912"/>
            <a:ext cx="6295324" cy="584775"/>
          </a:xfrm>
          <a:prstGeom prst="rect">
            <a:avLst/>
          </a:prstGeom>
          <a:noFill/>
        </p:spPr>
        <p:txBody>
          <a:bodyPr wrap="square" rtlCol="0">
            <a:spAutoFit/>
          </a:bodyPr>
          <a:lstStyle/>
          <a:p>
            <a:pPr algn="ctr"/>
            <a:r>
              <a:rPr lang="en-US" sz="3200" dirty="0">
                <a:solidFill>
                  <a:srgbClr val="7030A0"/>
                </a:solidFill>
                <a:effectLst>
                  <a:outerShdw blurRad="38100" dist="38100" dir="2700000" algn="tl">
                    <a:srgbClr val="000000">
                      <a:alpha val="43137"/>
                    </a:srgbClr>
                  </a:outerShdw>
                </a:effectLst>
              </a:rPr>
              <a:t>AAV5</a:t>
            </a:r>
            <a:r>
              <a:rPr lang="en-US" sz="3200" dirty="0">
                <a:effectLst>
                  <a:outerShdw blurRad="38100" dist="38100" dir="2700000" algn="tl">
                    <a:srgbClr val="000000">
                      <a:alpha val="43137"/>
                    </a:srgbClr>
                  </a:outerShdw>
                </a:effectLst>
              </a:rPr>
              <a:t>-</a:t>
            </a:r>
            <a:r>
              <a:rPr lang="en-US" sz="3200" dirty="0">
                <a:solidFill>
                  <a:schemeClr val="accent2"/>
                </a:solidFill>
                <a:effectLst>
                  <a:outerShdw blurRad="38100" dist="38100" dir="2700000" algn="tl">
                    <a:srgbClr val="000000">
                      <a:alpha val="43137"/>
                    </a:srgbClr>
                  </a:outerShdw>
                </a:effectLst>
              </a:rPr>
              <a:t>CAG</a:t>
            </a:r>
            <a:r>
              <a:rPr lang="en-US" sz="3200" dirty="0">
                <a:effectLst>
                  <a:outerShdw blurRad="38100" dist="38100" dir="2700000" algn="tl">
                    <a:srgbClr val="000000">
                      <a:alpha val="43137"/>
                    </a:srgbClr>
                  </a:outerShdw>
                </a:effectLst>
              </a:rPr>
              <a:t>-</a:t>
            </a:r>
            <a:r>
              <a:rPr lang="en-US" sz="3200" dirty="0">
                <a:solidFill>
                  <a:schemeClr val="accent5">
                    <a:lumMod val="50000"/>
                  </a:schemeClr>
                </a:solidFill>
                <a:effectLst>
                  <a:outerShdw blurRad="38100" dist="38100" dir="2700000" algn="tl">
                    <a:srgbClr val="000000">
                      <a:alpha val="43137"/>
                    </a:srgbClr>
                  </a:outerShdw>
                </a:effectLst>
              </a:rPr>
              <a:t>FLEX</a:t>
            </a:r>
            <a:r>
              <a:rPr lang="en-US" sz="3200" dirty="0">
                <a:effectLst>
                  <a:outerShdw blurRad="38100" dist="38100" dir="2700000" algn="tl">
                    <a:srgbClr val="000000">
                      <a:alpha val="43137"/>
                    </a:srgbClr>
                  </a:outerShdw>
                </a:effectLst>
              </a:rPr>
              <a:t>-</a:t>
            </a:r>
            <a:r>
              <a:rPr lang="en-US" sz="3200" dirty="0">
                <a:solidFill>
                  <a:srgbClr val="40702E"/>
                </a:solidFill>
                <a:effectLst>
                  <a:outerShdw blurRad="38100" dist="38100" dir="2700000" algn="tl">
                    <a:srgbClr val="000000">
                      <a:alpha val="43137"/>
                    </a:srgbClr>
                  </a:outerShdw>
                </a:effectLst>
              </a:rPr>
              <a:t>GCaMP6f</a:t>
            </a:r>
            <a:r>
              <a:rPr lang="en-US" sz="3200" dirty="0">
                <a:effectLst>
                  <a:outerShdw blurRad="38100" dist="38100" dir="2700000" algn="tl">
                    <a:srgbClr val="000000">
                      <a:alpha val="43137"/>
                    </a:srgbClr>
                  </a:outerShdw>
                </a:effectLst>
              </a:rPr>
              <a:t>-</a:t>
            </a:r>
            <a:r>
              <a:rPr lang="en-US" sz="3200" dirty="0">
                <a:solidFill>
                  <a:srgbClr val="C00000"/>
                </a:solidFill>
                <a:effectLst>
                  <a:outerShdw blurRad="38100" dist="38100" dir="2700000" algn="tl">
                    <a:srgbClr val="000000">
                      <a:alpha val="43137"/>
                    </a:srgbClr>
                  </a:outerShdw>
                </a:effectLst>
              </a:rPr>
              <a:t>WPRE</a:t>
            </a:r>
          </a:p>
        </p:txBody>
      </p:sp>
      <p:sp>
        <p:nvSpPr>
          <p:cNvPr id="7" name="TextBox 6">
            <a:extLst>
              <a:ext uri="{FF2B5EF4-FFF2-40B4-BE49-F238E27FC236}">
                <a16:creationId xmlns:a16="http://schemas.microsoft.com/office/drawing/2014/main" id="{89C80885-03D4-48D5-96A8-FAC3AA7F1ED3}"/>
              </a:ext>
            </a:extLst>
          </p:cNvPr>
          <p:cNvSpPr txBox="1"/>
          <p:nvPr/>
        </p:nvSpPr>
        <p:spPr>
          <a:xfrm>
            <a:off x="1001274" y="1578354"/>
            <a:ext cx="4623955" cy="369332"/>
          </a:xfrm>
          <a:prstGeom prst="rect">
            <a:avLst/>
          </a:prstGeom>
          <a:noFill/>
        </p:spPr>
        <p:txBody>
          <a:bodyPr wrap="square" rtlCol="0">
            <a:spAutoFit/>
          </a:bodyPr>
          <a:lstStyle/>
          <a:p>
            <a:pPr algn="ctr"/>
            <a:r>
              <a:rPr lang="en-US" dirty="0">
                <a:solidFill>
                  <a:srgbClr val="7030A0"/>
                </a:solidFill>
              </a:rPr>
              <a:t>Adeno-Associated Virus Serotype 5</a:t>
            </a:r>
          </a:p>
        </p:txBody>
      </p:sp>
      <p:sp>
        <p:nvSpPr>
          <p:cNvPr id="8" name="TextBox 7">
            <a:extLst>
              <a:ext uri="{FF2B5EF4-FFF2-40B4-BE49-F238E27FC236}">
                <a16:creationId xmlns:a16="http://schemas.microsoft.com/office/drawing/2014/main" id="{E1B5FDC7-9386-400A-AD9B-66836305A407}"/>
              </a:ext>
            </a:extLst>
          </p:cNvPr>
          <p:cNvSpPr txBox="1"/>
          <p:nvPr/>
        </p:nvSpPr>
        <p:spPr>
          <a:xfrm>
            <a:off x="288602" y="1863656"/>
            <a:ext cx="6049297" cy="369332"/>
          </a:xfrm>
          <a:prstGeom prst="rect">
            <a:avLst/>
          </a:prstGeom>
          <a:noFill/>
        </p:spPr>
        <p:txBody>
          <a:bodyPr wrap="square" rtlCol="0">
            <a:spAutoFit/>
          </a:bodyPr>
          <a:lstStyle/>
          <a:p>
            <a:pPr algn="ctr"/>
            <a:r>
              <a:rPr lang="en-US" dirty="0">
                <a:solidFill>
                  <a:schemeClr val="accent2"/>
                </a:solidFill>
              </a:rPr>
              <a:t>CMV Promoter + Enhancer Elements from Beta-Actin (Chicken)</a:t>
            </a:r>
          </a:p>
        </p:txBody>
      </p:sp>
      <p:sp>
        <p:nvSpPr>
          <p:cNvPr id="9" name="TextBox 8">
            <a:extLst>
              <a:ext uri="{FF2B5EF4-FFF2-40B4-BE49-F238E27FC236}">
                <a16:creationId xmlns:a16="http://schemas.microsoft.com/office/drawing/2014/main" id="{F8200B3C-E907-4698-BC0A-445EF33BC841}"/>
              </a:ext>
            </a:extLst>
          </p:cNvPr>
          <p:cNvSpPr txBox="1"/>
          <p:nvPr/>
        </p:nvSpPr>
        <p:spPr>
          <a:xfrm>
            <a:off x="266590" y="2170642"/>
            <a:ext cx="6049297" cy="369332"/>
          </a:xfrm>
          <a:prstGeom prst="rect">
            <a:avLst/>
          </a:prstGeom>
          <a:noFill/>
        </p:spPr>
        <p:txBody>
          <a:bodyPr wrap="square" rtlCol="0">
            <a:spAutoFit/>
          </a:bodyPr>
          <a:lstStyle/>
          <a:p>
            <a:pPr algn="ctr"/>
            <a:r>
              <a:rPr lang="en-US" dirty="0">
                <a:solidFill>
                  <a:schemeClr val="accent5">
                    <a:lumMod val="50000"/>
                  </a:schemeClr>
                </a:solidFill>
              </a:rPr>
              <a:t>Conditional Gene Expression Sequence</a:t>
            </a:r>
          </a:p>
        </p:txBody>
      </p:sp>
      <p:sp>
        <p:nvSpPr>
          <p:cNvPr id="10" name="TextBox 9">
            <a:extLst>
              <a:ext uri="{FF2B5EF4-FFF2-40B4-BE49-F238E27FC236}">
                <a16:creationId xmlns:a16="http://schemas.microsoft.com/office/drawing/2014/main" id="{C27E579C-E338-4C8C-ADC3-34693B8EB908}"/>
              </a:ext>
            </a:extLst>
          </p:cNvPr>
          <p:cNvSpPr txBox="1"/>
          <p:nvPr/>
        </p:nvSpPr>
        <p:spPr>
          <a:xfrm>
            <a:off x="244578" y="2455944"/>
            <a:ext cx="6049297" cy="369332"/>
          </a:xfrm>
          <a:prstGeom prst="rect">
            <a:avLst/>
          </a:prstGeom>
          <a:noFill/>
        </p:spPr>
        <p:txBody>
          <a:bodyPr wrap="square" rtlCol="0">
            <a:spAutoFit/>
          </a:bodyPr>
          <a:lstStyle/>
          <a:p>
            <a:pPr algn="ctr"/>
            <a:r>
              <a:rPr lang="en-US" dirty="0">
                <a:solidFill>
                  <a:srgbClr val="40702E"/>
                </a:solidFill>
              </a:rPr>
              <a:t>Fluorescent Ca</a:t>
            </a:r>
            <a:r>
              <a:rPr lang="en-US" baseline="30000" dirty="0">
                <a:solidFill>
                  <a:srgbClr val="40702E"/>
                </a:solidFill>
              </a:rPr>
              <a:t>2+ </a:t>
            </a:r>
            <a:r>
              <a:rPr lang="en-US" dirty="0">
                <a:solidFill>
                  <a:srgbClr val="40702E"/>
                </a:solidFill>
              </a:rPr>
              <a:t>Indicator</a:t>
            </a:r>
          </a:p>
        </p:txBody>
      </p:sp>
      <p:sp>
        <p:nvSpPr>
          <p:cNvPr id="13" name="TextBox 12">
            <a:extLst>
              <a:ext uri="{FF2B5EF4-FFF2-40B4-BE49-F238E27FC236}">
                <a16:creationId xmlns:a16="http://schemas.microsoft.com/office/drawing/2014/main" id="{E490622B-A568-4EBD-B984-7C075BFE54E8}"/>
              </a:ext>
            </a:extLst>
          </p:cNvPr>
          <p:cNvSpPr txBox="1"/>
          <p:nvPr/>
        </p:nvSpPr>
        <p:spPr>
          <a:xfrm>
            <a:off x="5250" y="2735175"/>
            <a:ext cx="6527951" cy="369332"/>
          </a:xfrm>
          <a:prstGeom prst="rect">
            <a:avLst/>
          </a:prstGeom>
          <a:noFill/>
        </p:spPr>
        <p:txBody>
          <a:bodyPr wrap="square" rtlCol="0">
            <a:spAutoFit/>
          </a:bodyPr>
          <a:lstStyle/>
          <a:p>
            <a:pPr algn="ctr"/>
            <a:r>
              <a:rPr lang="en-US" dirty="0">
                <a:solidFill>
                  <a:srgbClr val="C00000"/>
                </a:solidFill>
              </a:rPr>
              <a:t>Woodchuck Hepatitis Virus Posttranscriptional Regulatory Element</a:t>
            </a:r>
          </a:p>
        </p:txBody>
      </p:sp>
      <p:pic>
        <p:nvPicPr>
          <p:cNvPr id="14" name="Picture 13">
            <a:extLst>
              <a:ext uri="{FF2B5EF4-FFF2-40B4-BE49-F238E27FC236}">
                <a16:creationId xmlns:a16="http://schemas.microsoft.com/office/drawing/2014/main" id="{E330A852-5ACB-430E-AF78-6B83719DE473}"/>
              </a:ext>
            </a:extLst>
          </p:cNvPr>
          <p:cNvPicPr>
            <a:picLocks noChangeAspect="1"/>
          </p:cNvPicPr>
          <p:nvPr/>
        </p:nvPicPr>
        <p:blipFill rotWithShape="1">
          <a:blip r:embed="rId3"/>
          <a:srcRect l="8352" t="18485" r="68125" b="10455"/>
          <a:stretch/>
        </p:blipFill>
        <p:spPr>
          <a:xfrm>
            <a:off x="6953698" y="1176546"/>
            <a:ext cx="3280064" cy="5573732"/>
          </a:xfrm>
          <a:prstGeom prst="rect">
            <a:avLst/>
          </a:prstGeom>
        </p:spPr>
      </p:pic>
      <p:sp>
        <p:nvSpPr>
          <p:cNvPr id="12" name="TextBox 11">
            <a:extLst>
              <a:ext uri="{FF2B5EF4-FFF2-40B4-BE49-F238E27FC236}">
                <a16:creationId xmlns:a16="http://schemas.microsoft.com/office/drawing/2014/main" id="{CDBFBEA7-615D-4C09-A6DF-495C89BC49E4}"/>
              </a:ext>
            </a:extLst>
          </p:cNvPr>
          <p:cNvSpPr txBox="1"/>
          <p:nvPr/>
        </p:nvSpPr>
        <p:spPr>
          <a:xfrm>
            <a:off x="9683993" y="3807088"/>
            <a:ext cx="2057400" cy="461665"/>
          </a:xfrm>
          <a:prstGeom prst="rect">
            <a:avLst/>
          </a:prstGeom>
          <a:noFill/>
        </p:spPr>
        <p:txBody>
          <a:bodyPr wrap="square" rtlCol="0">
            <a:spAutoFit/>
          </a:bodyPr>
          <a:lstStyle/>
          <a:p>
            <a:pPr algn="ctr"/>
            <a:r>
              <a:rPr lang="en-US" sz="1200" dirty="0"/>
              <a:t>= Constrained Nonnegative Matrix Factorization</a:t>
            </a:r>
          </a:p>
        </p:txBody>
      </p:sp>
    </p:spTree>
    <p:extLst>
      <p:ext uri="{BB962C8B-B14F-4D97-AF65-F5344CB8AC3E}">
        <p14:creationId xmlns:p14="http://schemas.microsoft.com/office/powerpoint/2010/main" val="265164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3"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6DB4CC2-C73D-45C0-9CF7-98A2ECD78066}"/>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Specific BLA Cells and Exploration</a:t>
            </a:r>
          </a:p>
        </p:txBody>
      </p:sp>
      <p:pic>
        <p:nvPicPr>
          <p:cNvPr id="15" name="Picture 14">
            <a:extLst>
              <a:ext uri="{FF2B5EF4-FFF2-40B4-BE49-F238E27FC236}">
                <a16:creationId xmlns:a16="http://schemas.microsoft.com/office/drawing/2014/main" id="{4C48B481-D214-4CDB-858C-8A81CCF99736}"/>
              </a:ext>
            </a:extLst>
          </p:cNvPr>
          <p:cNvPicPr>
            <a:picLocks noChangeAspect="1"/>
          </p:cNvPicPr>
          <p:nvPr/>
        </p:nvPicPr>
        <p:blipFill rotWithShape="1">
          <a:blip r:embed="rId2"/>
          <a:srcRect l="31534" t="20151" r="11022" b="10455"/>
          <a:stretch/>
        </p:blipFill>
        <p:spPr>
          <a:xfrm>
            <a:off x="2320822" y="1325563"/>
            <a:ext cx="7550355" cy="5130656"/>
          </a:xfrm>
          <a:prstGeom prst="rect">
            <a:avLst/>
          </a:prstGeom>
        </p:spPr>
      </p:pic>
      <p:sp>
        <p:nvSpPr>
          <p:cNvPr id="16" name="TextBox 15">
            <a:extLst>
              <a:ext uri="{FF2B5EF4-FFF2-40B4-BE49-F238E27FC236}">
                <a16:creationId xmlns:a16="http://schemas.microsoft.com/office/drawing/2014/main" id="{39C46730-065C-47B6-832A-413C2B76540A}"/>
              </a:ext>
            </a:extLst>
          </p:cNvPr>
          <p:cNvSpPr txBox="1"/>
          <p:nvPr/>
        </p:nvSpPr>
        <p:spPr>
          <a:xfrm>
            <a:off x="5145903" y="3058392"/>
            <a:ext cx="1581912" cy="369332"/>
          </a:xfrm>
          <a:prstGeom prst="rect">
            <a:avLst/>
          </a:prstGeom>
          <a:noFill/>
        </p:spPr>
        <p:txBody>
          <a:bodyPr wrap="square" rtlCol="0">
            <a:spAutoFit/>
          </a:bodyPr>
          <a:lstStyle/>
          <a:p>
            <a:pPr algn="ctr"/>
            <a:r>
              <a:rPr lang="en-US" dirty="0"/>
              <a:t>Time  </a:t>
            </a:r>
            <a:r>
              <a:rPr lang="en-US" dirty="0">
                <a:latin typeface="Calibri" panose="020F0502020204030204" pitchFamily="34" charset="0"/>
                <a:cs typeface="Calibri" panose="020F0502020204030204" pitchFamily="34" charset="0"/>
              </a:rPr>
              <a:t>→</a:t>
            </a:r>
            <a:endParaRPr lang="en-US" dirty="0"/>
          </a:p>
        </p:txBody>
      </p:sp>
      <p:sp>
        <p:nvSpPr>
          <p:cNvPr id="17" name="Rectangle 16">
            <a:extLst>
              <a:ext uri="{FF2B5EF4-FFF2-40B4-BE49-F238E27FC236}">
                <a16:creationId xmlns:a16="http://schemas.microsoft.com/office/drawing/2014/main" id="{9FC894DC-BA86-41EC-BFDF-4EB9AEFE12A9}"/>
              </a:ext>
            </a:extLst>
          </p:cNvPr>
          <p:cNvSpPr/>
          <p:nvPr/>
        </p:nvSpPr>
        <p:spPr>
          <a:xfrm>
            <a:off x="0" y="6642556"/>
            <a:ext cx="6096000" cy="215444"/>
          </a:xfrm>
          <a:prstGeom prst="rect">
            <a:avLst/>
          </a:prstGeom>
        </p:spPr>
        <p:txBody>
          <a:bodyPr>
            <a:spAutoFit/>
          </a:bodyPr>
          <a:lstStyle/>
          <a:p>
            <a:r>
              <a:rPr lang="en-US" sz="800" dirty="0" err="1">
                <a:latin typeface="Segoe UI" panose="020B0502040204020203" pitchFamily="34" charset="0"/>
              </a:rPr>
              <a:t>Botta</a:t>
            </a:r>
            <a:r>
              <a:rPr lang="en-US" sz="800" dirty="0">
                <a:latin typeface="Segoe UI" panose="020B0502040204020203" pitchFamily="34" charset="0"/>
              </a:rPr>
              <a:t>, P., et al. (2019). "An amygdala circuit mediates experience-dependent momentary exploratory arrests." </a:t>
            </a:r>
            <a:r>
              <a:rPr lang="en-US" sz="800" u="sng" dirty="0" err="1">
                <a:latin typeface="Segoe UI" panose="020B0502040204020203" pitchFamily="34" charset="0"/>
              </a:rPr>
              <a:t>bioRxiv</a:t>
            </a:r>
            <a:r>
              <a:rPr lang="en-US" sz="800" u="sng" dirty="0">
                <a:latin typeface="Segoe UI" panose="020B0502040204020203" pitchFamily="34" charset="0"/>
              </a:rPr>
              <a:t>: 797001.</a:t>
            </a:r>
          </a:p>
        </p:txBody>
      </p:sp>
      <p:sp>
        <p:nvSpPr>
          <p:cNvPr id="3" name="Rectangle 2">
            <a:extLst>
              <a:ext uri="{FF2B5EF4-FFF2-40B4-BE49-F238E27FC236}">
                <a16:creationId xmlns:a16="http://schemas.microsoft.com/office/drawing/2014/main" id="{4BFF6178-5FAC-4FAE-B515-689D28D8409C}"/>
              </a:ext>
            </a:extLst>
          </p:cNvPr>
          <p:cNvSpPr/>
          <p:nvPr/>
        </p:nvSpPr>
        <p:spPr>
          <a:xfrm>
            <a:off x="2412515" y="3405666"/>
            <a:ext cx="7550355" cy="1466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6102F7E-5853-41EC-B95F-54613394E1A8}"/>
              </a:ext>
            </a:extLst>
          </p:cNvPr>
          <p:cNvSpPr/>
          <p:nvPr/>
        </p:nvSpPr>
        <p:spPr>
          <a:xfrm>
            <a:off x="2412514" y="5031698"/>
            <a:ext cx="7550355" cy="1466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0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6DB4CC2-C73D-45C0-9CF7-98A2ECD78066}"/>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Specific BLA Cells and Exploration</a:t>
            </a:r>
          </a:p>
        </p:txBody>
      </p:sp>
      <p:sp>
        <p:nvSpPr>
          <p:cNvPr id="17" name="Rectangle 16">
            <a:extLst>
              <a:ext uri="{FF2B5EF4-FFF2-40B4-BE49-F238E27FC236}">
                <a16:creationId xmlns:a16="http://schemas.microsoft.com/office/drawing/2014/main" id="{9FC894DC-BA86-41EC-BFDF-4EB9AEFE12A9}"/>
              </a:ext>
            </a:extLst>
          </p:cNvPr>
          <p:cNvSpPr/>
          <p:nvPr/>
        </p:nvSpPr>
        <p:spPr>
          <a:xfrm>
            <a:off x="-1" y="6642556"/>
            <a:ext cx="6096000" cy="215444"/>
          </a:xfrm>
          <a:prstGeom prst="rect">
            <a:avLst/>
          </a:prstGeom>
        </p:spPr>
        <p:txBody>
          <a:bodyPr>
            <a:spAutoFit/>
          </a:bodyPr>
          <a:lstStyle/>
          <a:p>
            <a:r>
              <a:rPr lang="en-US" sz="800" dirty="0" err="1">
                <a:latin typeface="Segoe UI" panose="020B0502040204020203" pitchFamily="34" charset="0"/>
              </a:rPr>
              <a:t>Botta</a:t>
            </a:r>
            <a:r>
              <a:rPr lang="en-US" sz="800" dirty="0">
                <a:latin typeface="Segoe UI" panose="020B0502040204020203" pitchFamily="34" charset="0"/>
              </a:rPr>
              <a:t>, P., et al. (2019). "An amygdala circuit mediates experience-dependent momentary exploratory arrests." </a:t>
            </a:r>
            <a:r>
              <a:rPr lang="en-US" sz="800" u="sng" dirty="0" err="1">
                <a:latin typeface="Segoe UI" panose="020B0502040204020203" pitchFamily="34" charset="0"/>
              </a:rPr>
              <a:t>bioRxiv</a:t>
            </a:r>
            <a:r>
              <a:rPr lang="en-US" sz="800" u="sng" dirty="0">
                <a:latin typeface="Segoe UI" panose="020B0502040204020203" pitchFamily="34" charset="0"/>
              </a:rPr>
              <a:t>: 797001.</a:t>
            </a:r>
          </a:p>
        </p:txBody>
      </p:sp>
      <p:pic>
        <p:nvPicPr>
          <p:cNvPr id="10" name="Picture 9">
            <a:extLst>
              <a:ext uri="{FF2B5EF4-FFF2-40B4-BE49-F238E27FC236}">
                <a16:creationId xmlns:a16="http://schemas.microsoft.com/office/drawing/2014/main" id="{696E4113-8EF5-410F-ADF9-37C06EB51CC2}"/>
              </a:ext>
            </a:extLst>
          </p:cNvPr>
          <p:cNvPicPr>
            <a:picLocks noChangeAspect="1"/>
          </p:cNvPicPr>
          <p:nvPr/>
        </p:nvPicPr>
        <p:blipFill rotWithShape="1">
          <a:blip r:embed="rId3"/>
          <a:srcRect l="23939" t="21515" r="38125" b="32626"/>
          <a:stretch/>
        </p:blipFill>
        <p:spPr>
          <a:xfrm>
            <a:off x="7845703" y="920768"/>
            <a:ext cx="3810679" cy="2591152"/>
          </a:xfrm>
          <a:prstGeom prst="rect">
            <a:avLst/>
          </a:prstGeom>
        </p:spPr>
      </p:pic>
      <p:sp>
        <p:nvSpPr>
          <p:cNvPr id="12" name="TextBox 11">
            <a:extLst>
              <a:ext uri="{FF2B5EF4-FFF2-40B4-BE49-F238E27FC236}">
                <a16:creationId xmlns:a16="http://schemas.microsoft.com/office/drawing/2014/main" id="{F011FBF8-FE31-4485-858E-56DD54807F7F}"/>
              </a:ext>
            </a:extLst>
          </p:cNvPr>
          <p:cNvSpPr txBox="1"/>
          <p:nvPr/>
        </p:nvSpPr>
        <p:spPr>
          <a:xfrm>
            <a:off x="598380" y="1033175"/>
            <a:ext cx="6295324" cy="584775"/>
          </a:xfrm>
          <a:prstGeom prst="rect">
            <a:avLst/>
          </a:prstGeom>
          <a:noFill/>
        </p:spPr>
        <p:txBody>
          <a:bodyPr wrap="square" rtlCol="0">
            <a:spAutoFit/>
          </a:bodyPr>
          <a:lstStyle/>
          <a:p>
            <a:pPr algn="ctr"/>
            <a:r>
              <a:rPr lang="en-US" sz="3200" dirty="0">
                <a:solidFill>
                  <a:srgbClr val="00B050"/>
                </a:solidFill>
                <a:effectLst>
                  <a:outerShdw blurRad="38100" dist="38100" dir="2700000" algn="tl">
                    <a:srgbClr val="000000">
                      <a:alpha val="43137"/>
                    </a:srgbClr>
                  </a:outerShdw>
                </a:effectLst>
              </a:rPr>
              <a:t>AAV1</a:t>
            </a:r>
            <a:r>
              <a:rPr lang="en-US" sz="3200" dirty="0">
                <a:effectLst>
                  <a:outerShdw blurRad="38100" dist="38100" dir="2700000" algn="tl">
                    <a:srgbClr val="000000">
                      <a:alpha val="43137"/>
                    </a:srgbClr>
                  </a:outerShdw>
                </a:effectLst>
              </a:rPr>
              <a:t>-</a:t>
            </a:r>
            <a:r>
              <a:rPr lang="en-US" sz="3200" dirty="0">
                <a:solidFill>
                  <a:schemeClr val="accent2"/>
                </a:solidFill>
                <a:effectLst>
                  <a:outerShdw blurRad="38100" dist="38100" dir="2700000" algn="tl">
                    <a:srgbClr val="000000">
                      <a:alpha val="43137"/>
                    </a:srgbClr>
                  </a:outerShdw>
                </a:effectLst>
              </a:rPr>
              <a:t>EF1</a:t>
            </a:r>
            <a:r>
              <a:rPr lang="el-GR" sz="3200" dirty="0">
                <a:solidFill>
                  <a:schemeClr val="accent2"/>
                </a:solidFill>
                <a:effectLst>
                  <a:outerShdw blurRad="38100" dist="38100" dir="2700000" algn="tl">
                    <a:srgbClr val="000000">
                      <a:alpha val="43137"/>
                    </a:srgbClr>
                  </a:outerShdw>
                </a:effectLst>
              </a:rPr>
              <a:t>α</a:t>
            </a:r>
            <a:r>
              <a:rPr lang="en-US" sz="3200" dirty="0">
                <a:effectLst>
                  <a:outerShdw blurRad="38100" dist="38100" dir="2700000" algn="tl">
                    <a:srgbClr val="000000">
                      <a:alpha val="43137"/>
                    </a:srgbClr>
                  </a:outerShdw>
                </a:effectLst>
              </a:rPr>
              <a:t>-</a:t>
            </a:r>
            <a:r>
              <a:rPr lang="en-US" sz="3200" dirty="0">
                <a:solidFill>
                  <a:schemeClr val="accent5">
                    <a:lumMod val="50000"/>
                  </a:schemeClr>
                </a:solidFill>
                <a:effectLst>
                  <a:outerShdw blurRad="38100" dist="38100" dir="2700000" algn="tl">
                    <a:srgbClr val="000000">
                      <a:alpha val="43137"/>
                    </a:srgbClr>
                  </a:outerShdw>
                </a:effectLst>
              </a:rPr>
              <a:t>DIO</a:t>
            </a:r>
            <a:r>
              <a:rPr lang="en-US" sz="3200" dirty="0">
                <a:effectLst>
                  <a:outerShdw blurRad="38100" dist="38100" dir="2700000" algn="tl">
                    <a:srgbClr val="000000">
                      <a:alpha val="43137"/>
                    </a:srgbClr>
                  </a:outerShdw>
                </a:effectLst>
              </a:rPr>
              <a:t>-</a:t>
            </a:r>
            <a:r>
              <a:rPr lang="en-US" sz="3200" dirty="0">
                <a:solidFill>
                  <a:srgbClr val="40702E"/>
                </a:solidFill>
                <a:effectLst>
                  <a:outerShdw blurRad="38100" dist="38100" dir="2700000" algn="tl">
                    <a:srgbClr val="000000">
                      <a:alpha val="43137"/>
                    </a:srgbClr>
                  </a:outerShdw>
                </a:effectLst>
              </a:rPr>
              <a:t>hChR2</a:t>
            </a:r>
            <a:r>
              <a:rPr lang="en-US" sz="3200" dirty="0">
                <a:effectLst>
                  <a:outerShdw blurRad="38100" dist="38100" dir="2700000" algn="tl">
                    <a:srgbClr val="000000">
                      <a:alpha val="43137"/>
                    </a:srgbClr>
                  </a:outerShdw>
                </a:effectLst>
              </a:rPr>
              <a:t>-</a:t>
            </a:r>
            <a:r>
              <a:rPr lang="en-US" sz="3200" dirty="0">
                <a:solidFill>
                  <a:srgbClr val="FFFF00"/>
                </a:solidFill>
                <a:effectLst>
                  <a:outerShdw blurRad="38100" dist="38100" dir="2700000" algn="tl">
                    <a:srgbClr val="000000">
                      <a:alpha val="43137"/>
                    </a:srgbClr>
                  </a:outerShdw>
                </a:effectLst>
              </a:rPr>
              <a:t>YFP</a:t>
            </a:r>
          </a:p>
        </p:txBody>
      </p:sp>
      <p:sp>
        <p:nvSpPr>
          <p:cNvPr id="13" name="TextBox 12">
            <a:extLst>
              <a:ext uri="{FF2B5EF4-FFF2-40B4-BE49-F238E27FC236}">
                <a16:creationId xmlns:a16="http://schemas.microsoft.com/office/drawing/2014/main" id="{445D0B28-E9D3-4D39-A4F5-4B343C485BD5}"/>
              </a:ext>
            </a:extLst>
          </p:cNvPr>
          <p:cNvSpPr txBox="1"/>
          <p:nvPr/>
        </p:nvSpPr>
        <p:spPr>
          <a:xfrm>
            <a:off x="1456078" y="1539617"/>
            <a:ext cx="4623955" cy="369332"/>
          </a:xfrm>
          <a:prstGeom prst="rect">
            <a:avLst/>
          </a:prstGeom>
          <a:noFill/>
        </p:spPr>
        <p:txBody>
          <a:bodyPr wrap="square" rtlCol="0">
            <a:spAutoFit/>
          </a:bodyPr>
          <a:lstStyle/>
          <a:p>
            <a:pPr algn="ctr"/>
            <a:r>
              <a:rPr lang="en-US" dirty="0">
                <a:solidFill>
                  <a:srgbClr val="00B050"/>
                </a:solidFill>
              </a:rPr>
              <a:t>Adeno-Associated Virus Serotype 1</a:t>
            </a:r>
          </a:p>
        </p:txBody>
      </p:sp>
      <p:sp>
        <p:nvSpPr>
          <p:cNvPr id="14" name="TextBox 13">
            <a:extLst>
              <a:ext uri="{FF2B5EF4-FFF2-40B4-BE49-F238E27FC236}">
                <a16:creationId xmlns:a16="http://schemas.microsoft.com/office/drawing/2014/main" id="{0CAA1D06-97B1-44EA-90C5-BA12B9DD770D}"/>
              </a:ext>
            </a:extLst>
          </p:cNvPr>
          <p:cNvSpPr txBox="1"/>
          <p:nvPr/>
        </p:nvSpPr>
        <p:spPr>
          <a:xfrm>
            <a:off x="743406" y="1824919"/>
            <a:ext cx="6049297" cy="369332"/>
          </a:xfrm>
          <a:prstGeom prst="rect">
            <a:avLst/>
          </a:prstGeom>
          <a:noFill/>
        </p:spPr>
        <p:txBody>
          <a:bodyPr wrap="square" rtlCol="0">
            <a:spAutoFit/>
          </a:bodyPr>
          <a:lstStyle/>
          <a:p>
            <a:pPr algn="ctr"/>
            <a:r>
              <a:rPr lang="en-US" dirty="0">
                <a:solidFill>
                  <a:schemeClr val="accent2"/>
                </a:solidFill>
              </a:rPr>
              <a:t>Elongation Factor 1 alpha promoter</a:t>
            </a:r>
          </a:p>
        </p:txBody>
      </p:sp>
      <p:sp>
        <p:nvSpPr>
          <p:cNvPr id="18" name="TextBox 17">
            <a:extLst>
              <a:ext uri="{FF2B5EF4-FFF2-40B4-BE49-F238E27FC236}">
                <a16:creationId xmlns:a16="http://schemas.microsoft.com/office/drawing/2014/main" id="{A79F7E5F-77DA-4EA7-8E5D-3C8C861D6EB9}"/>
              </a:ext>
            </a:extLst>
          </p:cNvPr>
          <p:cNvSpPr txBox="1"/>
          <p:nvPr/>
        </p:nvSpPr>
        <p:spPr>
          <a:xfrm>
            <a:off x="139503" y="2118687"/>
            <a:ext cx="7332247" cy="369332"/>
          </a:xfrm>
          <a:prstGeom prst="rect">
            <a:avLst/>
          </a:prstGeom>
          <a:noFill/>
        </p:spPr>
        <p:txBody>
          <a:bodyPr wrap="square" rtlCol="0">
            <a:spAutoFit/>
          </a:bodyPr>
          <a:lstStyle/>
          <a:p>
            <a:pPr algn="ctr"/>
            <a:r>
              <a:rPr lang="en-US" dirty="0">
                <a:solidFill>
                  <a:schemeClr val="accent5">
                    <a:lumMod val="50000"/>
                  </a:schemeClr>
                </a:solidFill>
              </a:rPr>
              <a:t>Conditional Gene Expression Sequence (Double-</a:t>
            </a:r>
            <a:r>
              <a:rPr lang="en-US" dirty="0" err="1">
                <a:solidFill>
                  <a:schemeClr val="accent5">
                    <a:lumMod val="50000"/>
                  </a:schemeClr>
                </a:solidFill>
              </a:rPr>
              <a:t>floxed</a:t>
            </a:r>
            <a:r>
              <a:rPr lang="en-US" dirty="0">
                <a:solidFill>
                  <a:schemeClr val="accent5">
                    <a:lumMod val="50000"/>
                  </a:schemeClr>
                </a:solidFill>
              </a:rPr>
              <a:t> Inverse Orientation)</a:t>
            </a:r>
          </a:p>
        </p:txBody>
      </p:sp>
      <p:sp>
        <p:nvSpPr>
          <p:cNvPr id="19" name="TextBox 18">
            <a:extLst>
              <a:ext uri="{FF2B5EF4-FFF2-40B4-BE49-F238E27FC236}">
                <a16:creationId xmlns:a16="http://schemas.microsoft.com/office/drawing/2014/main" id="{5F9F8226-2CB3-4F37-911A-9F4F6FC4F654}"/>
              </a:ext>
            </a:extLst>
          </p:cNvPr>
          <p:cNvSpPr txBox="1"/>
          <p:nvPr/>
        </p:nvSpPr>
        <p:spPr>
          <a:xfrm>
            <a:off x="699382" y="2417207"/>
            <a:ext cx="6049297" cy="369332"/>
          </a:xfrm>
          <a:prstGeom prst="rect">
            <a:avLst/>
          </a:prstGeom>
          <a:noFill/>
        </p:spPr>
        <p:txBody>
          <a:bodyPr wrap="square" rtlCol="0">
            <a:spAutoFit/>
          </a:bodyPr>
          <a:lstStyle/>
          <a:p>
            <a:pPr algn="ctr"/>
            <a:r>
              <a:rPr lang="en-US" dirty="0">
                <a:solidFill>
                  <a:srgbClr val="40702E"/>
                </a:solidFill>
              </a:rPr>
              <a:t>Human Channel Rhodopsin 2 (465 nm)</a:t>
            </a:r>
          </a:p>
        </p:txBody>
      </p:sp>
      <p:sp>
        <p:nvSpPr>
          <p:cNvPr id="20" name="TextBox 19">
            <a:extLst>
              <a:ext uri="{FF2B5EF4-FFF2-40B4-BE49-F238E27FC236}">
                <a16:creationId xmlns:a16="http://schemas.microsoft.com/office/drawing/2014/main" id="{77330956-0B91-4A35-9517-52CFD8F2CD45}"/>
              </a:ext>
            </a:extLst>
          </p:cNvPr>
          <p:cNvSpPr txBox="1"/>
          <p:nvPr/>
        </p:nvSpPr>
        <p:spPr>
          <a:xfrm>
            <a:off x="460054" y="2696438"/>
            <a:ext cx="6527951" cy="369332"/>
          </a:xfrm>
          <a:prstGeom prst="rect">
            <a:avLst/>
          </a:prstGeom>
          <a:noFill/>
        </p:spPr>
        <p:txBody>
          <a:bodyPr wrap="square" rtlCol="0">
            <a:spAutoFit/>
          </a:bodyPr>
          <a:lstStyle/>
          <a:p>
            <a:pPr algn="ctr"/>
            <a:r>
              <a:rPr lang="en-US" dirty="0">
                <a:solidFill>
                  <a:srgbClr val="FFFF00"/>
                </a:solidFill>
                <a:effectLst>
                  <a:outerShdw blurRad="38100" dist="38100" dir="2700000" algn="tl">
                    <a:srgbClr val="000000">
                      <a:alpha val="43137"/>
                    </a:srgbClr>
                  </a:outerShdw>
                </a:effectLst>
              </a:rPr>
              <a:t>Yellow Fluorescent Protein Reporter</a:t>
            </a:r>
          </a:p>
        </p:txBody>
      </p:sp>
      <p:sp>
        <p:nvSpPr>
          <p:cNvPr id="21" name="TextBox 20">
            <a:extLst>
              <a:ext uri="{FF2B5EF4-FFF2-40B4-BE49-F238E27FC236}">
                <a16:creationId xmlns:a16="http://schemas.microsoft.com/office/drawing/2014/main" id="{2CDD5E0B-D2BF-4D99-AD82-7C4E38056C72}"/>
              </a:ext>
            </a:extLst>
          </p:cNvPr>
          <p:cNvSpPr txBox="1"/>
          <p:nvPr/>
        </p:nvSpPr>
        <p:spPr>
          <a:xfrm>
            <a:off x="330612" y="3822472"/>
            <a:ext cx="7005369" cy="584775"/>
          </a:xfrm>
          <a:prstGeom prst="rect">
            <a:avLst/>
          </a:prstGeom>
          <a:noFill/>
        </p:spPr>
        <p:txBody>
          <a:bodyPr wrap="square" rtlCol="0">
            <a:spAutoFit/>
          </a:bodyPr>
          <a:lstStyle/>
          <a:p>
            <a:pPr algn="ctr"/>
            <a:r>
              <a:rPr lang="en-US" sz="3200" dirty="0">
                <a:solidFill>
                  <a:srgbClr val="7030A0"/>
                </a:solidFill>
                <a:effectLst>
                  <a:outerShdw blurRad="38100" dist="38100" dir="2700000" algn="tl">
                    <a:srgbClr val="000000">
                      <a:alpha val="43137"/>
                    </a:srgbClr>
                  </a:outerShdw>
                </a:effectLst>
              </a:rPr>
              <a:t>AAV5</a:t>
            </a:r>
            <a:r>
              <a:rPr lang="en-US" sz="3200" dirty="0">
                <a:effectLst>
                  <a:outerShdw blurRad="38100" dist="38100" dir="2700000" algn="tl">
                    <a:srgbClr val="000000">
                      <a:alpha val="43137"/>
                    </a:srgbClr>
                  </a:outerShdw>
                </a:effectLst>
              </a:rPr>
              <a:t>-</a:t>
            </a:r>
            <a:r>
              <a:rPr lang="en-US" sz="3200" dirty="0">
                <a:solidFill>
                  <a:schemeClr val="accent2"/>
                </a:solidFill>
                <a:effectLst>
                  <a:outerShdw blurRad="38100" dist="38100" dir="2700000" algn="tl">
                    <a:srgbClr val="000000">
                      <a:alpha val="43137"/>
                    </a:srgbClr>
                  </a:outerShdw>
                </a:effectLst>
              </a:rPr>
              <a:t>CAG</a:t>
            </a:r>
            <a:r>
              <a:rPr lang="en-US" sz="3200" dirty="0">
                <a:effectLst>
                  <a:outerShdw blurRad="38100" dist="38100" dir="2700000" algn="tl">
                    <a:srgbClr val="000000">
                      <a:alpha val="43137"/>
                    </a:srgbClr>
                  </a:outerShdw>
                </a:effectLst>
              </a:rPr>
              <a:t>-</a:t>
            </a:r>
            <a:r>
              <a:rPr lang="en-US" sz="3200" dirty="0">
                <a:solidFill>
                  <a:schemeClr val="accent5">
                    <a:lumMod val="50000"/>
                  </a:schemeClr>
                </a:solidFill>
                <a:effectLst>
                  <a:outerShdw blurRad="38100" dist="38100" dir="2700000" algn="tl">
                    <a:srgbClr val="000000">
                      <a:alpha val="43137"/>
                    </a:srgbClr>
                  </a:outerShdw>
                </a:effectLst>
              </a:rPr>
              <a:t>FLEX</a:t>
            </a:r>
            <a:r>
              <a:rPr lang="en-US" sz="3200" dirty="0">
                <a:effectLst>
                  <a:outerShdw blurRad="38100" dist="38100" dir="2700000" algn="tl">
                    <a:srgbClr val="000000">
                      <a:alpha val="43137"/>
                    </a:srgbClr>
                  </a:outerShdw>
                </a:effectLst>
              </a:rPr>
              <a:t>-</a:t>
            </a:r>
            <a:r>
              <a:rPr lang="en-US" sz="3200" dirty="0">
                <a:solidFill>
                  <a:srgbClr val="40702E"/>
                </a:solidFill>
                <a:effectLst>
                  <a:outerShdw blurRad="38100" dist="38100" dir="2700000" algn="tl">
                    <a:srgbClr val="000000">
                      <a:alpha val="43137"/>
                    </a:srgbClr>
                  </a:outerShdw>
                </a:effectLst>
              </a:rPr>
              <a:t>Jaws</a:t>
            </a:r>
            <a:r>
              <a:rPr lang="en-US" sz="3200" dirty="0">
                <a:effectLst>
                  <a:outerShdw blurRad="38100" dist="38100" dir="2700000" algn="tl">
                    <a:srgbClr val="000000">
                      <a:alpha val="43137"/>
                    </a:srgbClr>
                  </a:outerShdw>
                </a:effectLst>
              </a:rPr>
              <a:t>-</a:t>
            </a:r>
            <a:r>
              <a:rPr lang="en-US" sz="3200" dirty="0">
                <a:solidFill>
                  <a:schemeClr val="bg2">
                    <a:lumMod val="50000"/>
                  </a:schemeClr>
                </a:solidFill>
                <a:effectLst>
                  <a:outerShdw blurRad="38100" dist="38100" dir="2700000" algn="tl">
                    <a:srgbClr val="000000">
                      <a:alpha val="43137"/>
                    </a:srgbClr>
                  </a:outerShdw>
                </a:effectLst>
              </a:rPr>
              <a:t>KGC</a:t>
            </a:r>
            <a:r>
              <a:rPr lang="en-US" sz="3200" dirty="0">
                <a:effectLst>
                  <a:outerShdw blurRad="38100" dist="38100" dir="2700000" algn="tl">
                    <a:srgbClr val="000000">
                      <a:alpha val="43137"/>
                    </a:srgbClr>
                  </a:outerShdw>
                </a:effectLst>
              </a:rPr>
              <a:t>-</a:t>
            </a:r>
            <a:r>
              <a:rPr lang="en-US" sz="3200" dirty="0">
                <a:solidFill>
                  <a:srgbClr val="C00000"/>
                </a:solidFill>
                <a:effectLst>
                  <a:outerShdw blurRad="38100" dist="38100" dir="2700000" algn="tl">
                    <a:srgbClr val="000000">
                      <a:alpha val="43137"/>
                    </a:srgbClr>
                  </a:outerShdw>
                </a:effectLst>
              </a:rPr>
              <a:t>tdTomato</a:t>
            </a:r>
            <a:r>
              <a:rPr lang="en-US" sz="3200" dirty="0">
                <a:effectLst>
                  <a:outerShdw blurRad="38100" dist="38100" dir="2700000" algn="tl">
                    <a:srgbClr val="000000">
                      <a:alpha val="43137"/>
                    </a:srgbClr>
                  </a:outerShdw>
                </a:effectLst>
              </a:rPr>
              <a:t>-</a:t>
            </a:r>
            <a:r>
              <a:rPr lang="en-US" sz="3200" dirty="0">
                <a:solidFill>
                  <a:schemeClr val="bg2">
                    <a:lumMod val="50000"/>
                  </a:schemeClr>
                </a:solidFill>
                <a:effectLst>
                  <a:outerShdw blurRad="38100" dist="38100" dir="2700000" algn="tl">
                    <a:srgbClr val="000000">
                      <a:alpha val="43137"/>
                    </a:srgbClr>
                  </a:outerShdw>
                </a:effectLst>
              </a:rPr>
              <a:t>ER2</a:t>
            </a:r>
          </a:p>
        </p:txBody>
      </p:sp>
      <p:sp>
        <p:nvSpPr>
          <p:cNvPr id="22" name="TextBox 21">
            <a:extLst>
              <a:ext uri="{FF2B5EF4-FFF2-40B4-BE49-F238E27FC236}">
                <a16:creationId xmlns:a16="http://schemas.microsoft.com/office/drawing/2014/main" id="{24BE3DB1-E789-4CF8-B3B1-024DCDAF3848}"/>
              </a:ext>
            </a:extLst>
          </p:cNvPr>
          <p:cNvSpPr txBox="1"/>
          <p:nvPr/>
        </p:nvSpPr>
        <p:spPr>
          <a:xfrm>
            <a:off x="1456078" y="4276959"/>
            <a:ext cx="4623955" cy="369332"/>
          </a:xfrm>
          <a:prstGeom prst="rect">
            <a:avLst/>
          </a:prstGeom>
          <a:noFill/>
        </p:spPr>
        <p:txBody>
          <a:bodyPr wrap="square" rtlCol="0">
            <a:spAutoFit/>
          </a:bodyPr>
          <a:lstStyle/>
          <a:p>
            <a:pPr algn="ctr"/>
            <a:r>
              <a:rPr lang="en-US" dirty="0">
                <a:solidFill>
                  <a:srgbClr val="7030A0"/>
                </a:solidFill>
              </a:rPr>
              <a:t>Adeno-Associated Virus Serotype 5</a:t>
            </a:r>
          </a:p>
        </p:txBody>
      </p:sp>
      <p:sp>
        <p:nvSpPr>
          <p:cNvPr id="23" name="TextBox 22">
            <a:extLst>
              <a:ext uri="{FF2B5EF4-FFF2-40B4-BE49-F238E27FC236}">
                <a16:creationId xmlns:a16="http://schemas.microsoft.com/office/drawing/2014/main" id="{9CF65B9B-73FE-43F7-9F20-06FE2DD24474}"/>
              </a:ext>
            </a:extLst>
          </p:cNvPr>
          <p:cNvSpPr txBox="1"/>
          <p:nvPr/>
        </p:nvSpPr>
        <p:spPr>
          <a:xfrm>
            <a:off x="743406" y="4562261"/>
            <a:ext cx="6049297" cy="369332"/>
          </a:xfrm>
          <a:prstGeom prst="rect">
            <a:avLst/>
          </a:prstGeom>
          <a:noFill/>
        </p:spPr>
        <p:txBody>
          <a:bodyPr wrap="square" rtlCol="0">
            <a:spAutoFit/>
          </a:bodyPr>
          <a:lstStyle/>
          <a:p>
            <a:pPr algn="ctr"/>
            <a:r>
              <a:rPr lang="en-US" dirty="0">
                <a:solidFill>
                  <a:schemeClr val="accent2"/>
                </a:solidFill>
              </a:rPr>
              <a:t>CMV Promoter + Enhancer Elements from Beta-Actin (Chicken)</a:t>
            </a:r>
          </a:p>
        </p:txBody>
      </p:sp>
      <p:sp>
        <p:nvSpPr>
          <p:cNvPr id="24" name="TextBox 23">
            <a:extLst>
              <a:ext uri="{FF2B5EF4-FFF2-40B4-BE49-F238E27FC236}">
                <a16:creationId xmlns:a16="http://schemas.microsoft.com/office/drawing/2014/main" id="{50040171-1225-4865-A045-136BB1F1721D}"/>
              </a:ext>
            </a:extLst>
          </p:cNvPr>
          <p:cNvSpPr txBox="1"/>
          <p:nvPr/>
        </p:nvSpPr>
        <p:spPr>
          <a:xfrm>
            <a:off x="139503" y="4856029"/>
            <a:ext cx="7332247" cy="369332"/>
          </a:xfrm>
          <a:prstGeom prst="rect">
            <a:avLst/>
          </a:prstGeom>
          <a:noFill/>
        </p:spPr>
        <p:txBody>
          <a:bodyPr wrap="square" rtlCol="0">
            <a:spAutoFit/>
          </a:bodyPr>
          <a:lstStyle/>
          <a:p>
            <a:pPr algn="ctr"/>
            <a:r>
              <a:rPr lang="en-US" dirty="0">
                <a:solidFill>
                  <a:schemeClr val="accent5">
                    <a:lumMod val="50000"/>
                  </a:schemeClr>
                </a:solidFill>
              </a:rPr>
              <a:t>Conditional Gene Expression Sequence</a:t>
            </a:r>
          </a:p>
        </p:txBody>
      </p:sp>
      <p:sp>
        <p:nvSpPr>
          <p:cNvPr id="25" name="TextBox 24">
            <a:extLst>
              <a:ext uri="{FF2B5EF4-FFF2-40B4-BE49-F238E27FC236}">
                <a16:creationId xmlns:a16="http://schemas.microsoft.com/office/drawing/2014/main" id="{AEA217EF-7569-46AC-B01B-916AB35B92DE}"/>
              </a:ext>
            </a:extLst>
          </p:cNvPr>
          <p:cNvSpPr txBox="1"/>
          <p:nvPr/>
        </p:nvSpPr>
        <p:spPr>
          <a:xfrm>
            <a:off x="699382" y="5154549"/>
            <a:ext cx="6049297" cy="369332"/>
          </a:xfrm>
          <a:prstGeom prst="rect">
            <a:avLst/>
          </a:prstGeom>
          <a:noFill/>
        </p:spPr>
        <p:txBody>
          <a:bodyPr wrap="square" rtlCol="0">
            <a:spAutoFit/>
          </a:bodyPr>
          <a:lstStyle/>
          <a:p>
            <a:pPr algn="ctr"/>
            <a:r>
              <a:rPr lang="en-US" dirty="0">
                <a:solidFill>
                  <a:srgbClr val="40702E"/>
                </a:solidFill>
              </a:rPr>
              <a:t>Halo Rhodopsin 57 (630 nm)</a:t>
            </a:r>
          </a:p>
        </p:txBody>
      </p:sp>
      <p:sp>
        <p:nvSpPr>
          <p:cNvPr id="26" name="TextBox 25">
            <a:extLst>
              <a:ext uri="{FF2B5EF4-FFF2-40B4-BE49-F238E27FC236}">
                <a16:creationId xmlns:a16="http://schemas.microsoft.com/office/drawing/2014/main" id="{FFBA3403-6427-4251-971F-26191A8CB9AD}"/>
              </a:ext>
            </a:extLst>
          </p:cNvPr>
          <p:cNvSpPr txBox="1"/>
          <p:nvPr/>
        </p:nvSpPr>
        <p:spPr>
          <a:xfrm>
            <a:off x="460054" y="5433780"/>
            <a:ext cx="6527951" cy="369332"/>
          </a:xfrm>
          <a:prstGeom prst="rect">
            <a:avLst/>
          </a:prstGeom>
          <a:noFill/>
        </p:spPr>
        <p:txBody>
          <a:bodyPr wrap="square" rtlCol="0">
            <a:spAutoFit/>
          </a:bodyPr>
          <a:lstStyle/>
          <a:p>
            <a:pPr algn="ctr"/>
            <a:r>
              <a:rPr lang="en-US" dirty="0">
                <a:solidFill>
                  <a:schemeClr val="bg2">
                    <a:lumMod val="50000"/>
                  </a:schemeClr>
                </a:solidFill>
              </a:rPr>
              <a:t>Fusion Protein (trafficking protein)</a:t>
            </a:r>
          </a:p>
        </p:txBody>
      </p:sp>
      <p:pic>
        <p:nvPicPr>
          <p:cNvPr id="27" name="Picture 26">
            <a:extLst>
              <a:ext uri="{FF2B5EF4-FFF2-40B4-BE49-F238E27FC236}">
                <a16:creationId xmlns:a16="http://schemas.microsoft.com/office/drawing/2014/main" id="{B74736BE-038C-4831-B952-E91AE1EEEBA0}"/>
              </a:ext>
            </a:extLst>
          </p:cNvPr>
          <p:cNvPicPr>
            <a:picLocks noChangeAspect="1"/>
          </p:cNvPicPr>
          <p:nvPr/>
        </p:nvPicPr>
        <p:blipFill rotWithShape="1">
          <a:blip r:embed="rId4"/>
          <a:srcRect l="9129" t="14697" r="60057" b="47471"/>
          <a:stretch/>
        </p:blipFill>
        <p:spPr>
          <a:xfrm>
            <a:off x="7918169" y="3822472"/>
            <a:ext cx="3752010" cy="2591152"/>
          </a:xfrm>
          <a:prstGeom prst="rect">
            <a:avLst/>
          </a:prstGeom>
        </p:spPr>
      </p:pic>
      <p:sp>
        <p:nvSpPr>
          <p:cNvPr id="28" name="TextBox 27">
            <a:extLst>
              <a:ext uri="{FF2B5EF4-FFF2-40B4-BE49-F238E27FC236}">
                <a16:creationId xmlns:a16="http://schemas.microsoft.com/office/drawing/2014/main" id="{DD79FE7B-41E5-4837-BC96-7C424690382C}"/>
              </a:ext>
            </a:extLst>
          </p:cNvPr>
          <p:cNvSpPr txBox="1"/>
          <p:nvPr/>
        </p:nvSpPr>
        <p:spPr>
          <a:xfrm>
            <a:off x="519638" y="5674562"/>
            <a:ext cx="6527951" cy="369332"/>
          </a:xfrm>
          <a:prstGeom prst="rect">
            <a:avLst/>
          </a:prstGeom>
          <a:noFill/>
        </p:spPr>
        <p:txBody>
          <a:bodyPr wrap="square" rtlCol="0">
            <a:spAutoFit/>
          </a:bodyPr>
          <a:lstStyle/>
          <a:p>
            <a:pPr algn="ctr"/>
            <a:r>
              <a:rPr lang="en-US" dirty="0">
                <a:solidFill>
                  <a:srgbClr val="C00000"/>
                </a:solidFill>
              </a:rPr>
              <a:t>Protein Reporter</a:t>
            </a:r>
          </a:p>
        </p:txBody>
      </p:sp>
      <p:sp>
        <p:nvSpPr>
          <p:cNvPr id="29" name="TextBox 28">
            <a:extLst>
              <a:ext uri="{FF2B5EF4-FFF2-40B4-BE49-F238E27FC236}">
                <a16:creationId xmlns:a16="http://schemas.microsoft.com/office/drawing/2014/main" id="{7282A3C9-F0A2-4A99-8C84-8666D5A2C53D}"/>
              </a:ext>
            </a:extLst>
          </p:cNvPr>
          <p:cNvSpPr txBox="1"/>
          <p:nvPr/>
        </p:nvSpPr>
        <p:spPr>
          <a:xfrm>
            <a:off x="512415" y="5937877"/>
            <a:ext cx="6527951" cy="369332"/>
          </a:xfrm>
          <a:prstGeom prst="rect">
            <a:avLst/>
          </a:prstGeom>
          <a:noFill/>
        </p:spPr>
        <p:txBody>
          <a:bodyPr wrap="square" rtlCol="0">
            <a:spAutoFit/>
          </a:bodyPr>
          <a:lstStyle/>
          <a:p>
            <a:pPr algn="ctr"/>
            <a:r>
              <a:rPr lang="en-US" dirty="0">
                <a:solidFill>
                  <a:schemeClr val="bg2">
                    <a:lumMod val="50000"/>
                  </a:schemeClr>
                </a:solidFill>
              </a:rPr>
              <a:t>Fusion Protein (trafficking protein)</a:t>
            </a:r>
          </a:p>
        </p:txBody>
      </p:sp>
    </p:spTree>
    <p:extLst>
      <p:ext uri="{BB962C8B-B14F-4D97-AF65-F5344CB8AC3E}">
        <p14:creationId xmlns:p14="http://schemas.microsoft.com/office/powerpoint/2010/main" val="386925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P spid="13" grpId="0"/>
      <p:bldP spid="14" grpId="0"/>
      <p:bldP spid="18" grpId="0"/>
      <p:bldP spid="19" grpId="0"/>
      <p:bldP spid="20" grpId="0"/>
      <p:bldP spid="21" grpId="0"/>
      <p:bldP spid="22" grpId="0"/>
      <p:bldP spid="23" grpId="0"/>
      <p:bldP spid="24" grpId="0"/>
      <p:bldP spid="25" grpId="0"/>
      <p:bldP spid="26" grpId="0"/>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BF892A-6ED8-4674-B426-D061FE960D3D}"/>
              </a:ext>
            </a:extLst>
          </p:cNvPr>
          <p:cNvPicPr>
            <a:picLocks noChangeAspect="1"/>
          </p:cNvPicPr>
          <p:nvPr/>
        </p:nvPicPr>
        <p:blipFill>
          <a:blip r:embed="rId2"/>
          <a:stretch>
            <a:fillRect/>
          </a:stretch>
        </p:blipFill>
        <p:spPr>
          <a:xfrm>
            <a:off x="2642440" y="1919937"/>
            <a:ext cx="6907119" cy="3749134"/>
          </a:xfrm>
          <a:prstGeom prst="rect">
            <a:avLst/>
          </a:prstGeom>
        </p:spPr>
      </p:pic>
      <p:sp>
        <p:nvSpPr>
          <p:cNvPr id="5" name="Title 1">
            <a:extLst>
              <a:ext uri="{FF2B5EF4-FFF2-40B4-BE49-F238E27FC236}">
                <a16:creationId xmlns:a16="http://schemas.microsoft.com/office/drawing/2014/main" id="{5BDBD248-B5A1-4B7F-9BF3-0944098B6D7B}"/>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Specific BLA Cells and Exploration</a:t>
            </a:r>
          </a:p>
        </p:txBody>
      </p:sp>
    </p:spTree>
    <p:extLst>
      <p:ext uri="{BB962C8B-B14F-4D97-AF65-F5344CB8AC3E}">
        <p14:creationId xmlns:p14="http://schemas.microsoft.com/office/powerpoint/2010/main" val="4000283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DBD248-B5A1-4B7F-9BF3-0944098B6D7B}"/>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Specific BLA Cells and Exploration</a:t>
            </a:r>
          </a:p>
        </p:txBody>
      </p:sp>
      <p:pic>
        <p:nvPicPr>
          <p:cNvPr id="4" name="Picture 3">
            <a:extLst>
              <a:ext uri="{FF2B5EF4-FFF2-40B4-BE49-F238E27FC236}">
                <a16:creationId xmlns:a16="http://schemas.microsoft.com/office/drawing/2014/main" id="{480DFB52-54EE-4C9E-9892-D1155F289692}"/>
              </a:ext>
            </a:extLst>
          </p:cNvPr>
          <p:cNvPicPr>
            <a:picLocks noChangeAspect="1"/>
          </p:cNvPicPr>
          <p:nvPr/>
        </p:nvPicPr>
        <p:blipFill rotWithShape="1">
          <a:blip r:embed="rId3"/>
          <a:srcRect l="8949" t="52424" r="39744" b="12121"/>
          <a:stretch/>
        </p:blipFill>
        <p:spPr>
          <a:xfrm>
            <a:off x="2597732" y="2213263"/>
            <a:ext cx="6430375" cy="2499514"/>
          </a:xfrm>
          <a:prstGeom prst="rect">
            <a:avLst/>
          </a:prstGeom>
        </p:spPr>
      </p:pic>
      <p:sp>
        <p:nvSpPr>
          <p:cNvPr id="2" name="TextBox 1">
            <a:extLst>
              <a:ext uri="{FF2B5EF4-FFF2-40B4-BE49-F238E27FC236}">
                <a16:creationId xmlns:a16="http://schemas.microsoft.com/office/drawing/2014/main" id="{F2D8EE32-E162-4883-B992-E3DCFF14BE95}"/>
              </a:ext>
            </a:extLst>
          </p:cNvPr>
          <p:cNvSpPr txBox="1"/>
          <p:nvPr/>
        </p:nvSpPr>
        <p:spPr>
          <a:xfrm>
            <a:off x="8196834" y="2458173"/>
            <a:ext cx="1996653" cy="430887"/>
          </a:xfrm>
          <a:prstGeom prst="rect">
            <a:avLst/>
          </a:prstGeom>
          <a:noFill/>
        </p:spPr>
        <p:txBody>
          <a:bodyPr wrap="square" rtlCol="0">
            <a:spAutoFit/>
          </a:bodyPr>
          <a:lstStyle/>
          <a:p>
            <a:r>
              <a:rPr lang="en-US" sz="2200" dirty="0"/>
              <a:t>or inhibition</a:t>
            </a:r>
          </a:p>
        </p:txBody>
      </p:sp>
      <p:sp>
        <p:nvSpPr>
          <p:cNvPr id="7" name="Rectangle 6">
            <a:extLst>
              <a:ext uri="{FF2B5EF4-FFF2-40B4-BE49-F238E27FC236}">
                <a16:creationId xmlns:a16="http://schemas.microsoft.com/office/drawing/2014/main" id="{EF8394CD-7CE3-4605-B2D1-48E473AC25EB}"/>
              </a:ext>
            </a:extLst>
          </p:cNvPr>
          <p:cNvSpPr/>
          <p:nvPr/>
        </p:nvSpPr>
        <p:spPr>
          <a:xfrm>
            <a:off x="-1" y="6642556"/>
            <a:ext cx="6096000" cy="215444"/>
          </a:xfrm>
          <a:prstGeom prst="rect">
            <a:avLst/>
          </a:prstGeom>
        </p:spPr>
        <p:txBody>
          <a:bodyPr>
            <a:spAutoFit/>
          </a:bodyPr>
          <a:lstStyle/>
          <a:p>
            <a:r>
              <a:rPr lang="en-US" sz="800" dirty="0" err="1">
                <a:latin typeface="Segoe UI" panose="020B0502040204020203" pitchFamily="34" charset="0"/>
              </a:rPr>
              <a:t>Botta</a:t>
            </a:r>
            <a:r>
              <a:rPr lang="en-US" sz="800" dirty="0">
                <a:latin typeface="Segoe UI" panose="020B0502040204020203" pitchFamily="34" charset="0"/>
              </a:rPr>
              <a:t>, P., et al. (2019). "An amygdala circuit mediates experience-dependent momentary exploratory arrests." </a:t>
            </a:r>
            <a:r>
              <a:rPr lang="en-US" sz="800" u="sng" dirty="0" err="1">
                <a:latin typeface="Segoe UI" panose="020B0502040204020203" pitchFamily="34" charset="0"/>
              </a:rPr>
              <a:t>bioRxiv</a:t>
            </a:r>
            <a:r>
              <a:rPr lang="en-US" sz="800" u="sng" dirty="0">
                <a:latin typeface="Segoe UI" panose="020B0502040204020203" pitchFamily="34" charset="0"/>
              </a:rPr>
              <a:t>: 797001.</a:t>
            </a:r>
          </a:p>
        </p:txBody>
      </p:sp>
    </p:spTree>
    <p:extLst>
      <p:ext uri="{BB962C8B-B14F-4D97-AF65-F5344CB8AC3E}">
        <p14:creationId xmlns:p14="http://schemas.microsoft.com/office/powerpoint/2010/main" val="1857435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DBD248-B5A1-4B7F-9BF3-0944098B6D7B}"/>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Specific BLA Cells and Exploration</a:t>
            </a:r>
          </a:p>
        </p:txBody>
      </p:sp>
      <p:sp>
        <p:nvSpPr>
          <p:cNvPr id="7" name="Rectangle 6">
            <a:extLst>
              <a:ext uri="{FF2B5EF4-FFF2-40B4-BE49-F238E27FC236}">
                <a16:creationId xmlns:a16="http://schemas.microsoft.com/office/drawing/2014/main" id="{EF8394CD-7CE3-4605-B2D1-48E473AC25EB}"/>
              </a:ext>
            </a:extLst>
          </p:cNvPr>
          <p:cNvSpPr/>
          <p:nvPr/>
        </p:nvSpPr>
        <p:spPr>
          <a:xfrm>
            <a:off x="-1" y="6642556"/>
            <a:ext cx="6096000" cy="215444"/>
          </a:xfrm>
          <a:prstGeom prst="rect">
            <a:avLst/>
          </a:prstGeom>
        </p:spPr>
        <p:txBody>
          <a:bodyPr>
            <a:spAutoFit/>
          </a:bodyPr>
          <a:lstStyle/>
          <a:p>
            <a:r>
              <a:rPr lang="en-US" sz="800" dirty="0" err="1">
                <a:latin typeface="Segoe UI" panose="020B0502040204020203" pitchFamily="34" charset="0"/>
              </a:rPr>
              <a:t>Botta</a:t>
            </a:r>
            <a:r>
              <a:rPr lang="en-US" sz="800" dirty="0">
                <a:latin typeface="Segoe UI" panose="020B0502040204020203" pitchFamily="34" charset="0"/>
              </a:rPr>
              <a:t>, P., et al. (2019). "An amygdala circuit mediates experience-dependent momentary exploratory arrests." </a:t>
            </a:r>
            <a:r>
              <a:rPr lang="en-US" sz="800" u="sng" dirty="0" err="1">
                <a:latin typeface="Segoe UI" panose="020B0502040204020203" pitchFamily="34" charset="0"/>
              </a:rPr>
              <a:t>bioRxiv</a:t>
            </a:r>
            <a:r>
              <a:rPr lang="en-US" sz="800" u="sng" dirty="0">
                <a:latin typeface="Segoe UI" panose="020B0502040204020203" pitchFamily="34" charset="0"/>
              </a:rPr>
              <a:t>: 797001.</a:t>
            </a:r>
          </a:p>
        </p:txBody>
      </p:sp>
      <p:pic>
        <p:nvPicPr>
          <p:cNvPr id="6" name="Picture 5">
            <a:extLst>
              <a:ext uri="{FF2B5EF4-FFF2-40B4-BE49-F238E27FC236}">
                <a16:creationId xmlns:a16="http://schemas.microsoft.com/office/drawing/2014/main" id="{43F7C86E-7C4C-41E2-AD94-61333DB5C4F0}"/>
              </a:ext>
            </a:extLst>
          </p:cNvPr>
          <p:cNvPicPr>
            <a:picLocks noChangeAspect="1"/>
          </p:cNvPicPr>
          <p:nvPr/>
        </p:nvPicPr>
        <p:blipFill rotWithShape="1">
          <a:blip r:embed="rId3"/>
          <a:srcRect l="5114" t="14697" r="16137" b="6666"/>
          <a:stretch/>
        </p:blipFill>
        <p:spPr>
          <a:xfrm>
            <a:off x="214745" y="1325563"/>
            <a:ext cx="8097982" cy="4548542"/>
          </a:xfrm>
          <a:prstGeom prst="rect">
            <a:avLst/>
          </a:prstGeom>
        </p:spPr>
      </p:pic>
      <p:sp>
        <p:nvSpPr>
          <p:cNvPr id="3" name="Rectangle 2">
            <a:extLst>
              <a:ext uri="{FF2B5EF4-FFF2-40B4-BE49-F238E27FC236}">
                <a16:creationId xmlns:a16="http://schemas.microsoft.com/office/drawing/2014/main" id="{E60DB8A1-5B8F-4E89-9651-0B405D8A669E}"/>
              </a:ext>
            </a:extLst>
          </p:cNvPr>
          <p:cNvSpPr/>
          <p:nvPr/>
        </p:nvSpPr>
        <p:spPr>
          <a:xfrm>
            <a:off x="3345874" y="999763"/>
            <a:ext cx="2514600" cy="48743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7A1D871-EAD7-4D92-8601-7FAB2971B52C}"/>
              </a:ext>
            </a:extLst>
          </p:cNvPr>
          <p:cNvSpPr/>
          <p:nvPr/>
        </p:nvSpPr>
        <p:spPr>
          <a:xfrm>
            <a:off x="5860474" y="1079427"/>
            <a:ext cx="2514600" cy="48743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024401B-1152-413C-A23B-84776B86C260}"/>
              </a:ext>
            </a:extLst>
          </p:cNvPr>
          <p:cNvPicPr>
            <a:picLocks noChangeAspect="1"/>
          </p:cNvPicPr>
          <p:nvPr/>
        </p:nvPicPr>
        <p:blipFill rotWithShape="1">
          <a:blip r:embed="rId4"/>
          <a:srcRect l="52301" t="21477" r="33523" b="43182"/>
          <a:stretch/>
        </p:blipFill>
        <p:spPr>
          <a:xfrm>
            <a:off x="10284836" y="4060987"/>
            <a:ext cx="1840922" cy="2581569"/>
          </a:xfrm>
          <a:prstGeom prst="rect">
            <a:avLst/>
          </a:prstGeom>
        </p:spPr>
      </p:pic>
      <p:pic>
        <p:nvPicPr>
          <p:cNvPr id="11" name="Picture 10">
            <a:extLst>
              <a:ext uri="{FF2B5EF4-FFF2-40B4-BE49-F238E27FC236}">
                <a16:creationId xmlns:a16="http://schemas.microsoft.com/office/drawing/2014/main" id="{E6F22DE2-967E-408A-A7B8-0C91E85FD17B}"/>
              </a:ext>
            </a:extLst>
          </p:cNvPr>
          <p:cNvPicPr>
            <a:picLocks noChangeAspect="1"/>
          </p:cNvPicPr>
          <p:nvPr/>
        </p:nvPicPr>
        <p:blipFill rotWithShape="1">
          <a:blip r:embed="rId4"/>
          <a:srcRect l="33665" t="14849" r="47322" b="43182"/>
          <a:stretch/>
        </p:blipFill>
        <p:spPr>
          <a:xfrm>
            <a:off x="9659214" y="999763"/>
            <a:ext cx="2318041" cy="2878283"/>
          </a:xfrm>
          <a:prstGeom prst="rect">
            <a:avLst/>
          </a:prstGeom>
        </p:spPr>
      </p:pic>
      <p:pic>
        <p:nvPicPr>
          <p:cNvPr id="12" name="Picture 11">
            <a:extLst>
              <a:ext uri="{FF2B5EF4-FFF2-40B4-BE49-F238E27FC236}">
                <a16:creationId xmlns:a16="http://schemas.microsoft.com/office/drawing/2014/main" id="{EB3F6877-6B74-4B2F-B512-1F064405F1C2}"/>
              </a:ext>
            </a:extLst>
          </p:cNvPr>
          <p:cNvPicPr>
            <a:picLocks noChangeAspect="1"/>
          </p:cNvPicPr>
          <p:nvPr/>
        </p:nvPicPr>
        <p:blipFill rotWithShape="1">
          <a:blip r:embed="rId4"/>
          <a:srcRect l="55597" t="14024" r="33523" b="78704"/>
          <a:stretch/>
        </p:blipFill>
        <p:spPr>
          <a:xfrm>
            <a:off x="9292941" y="3429000"/>
            <a:ext cx="1326569" cy="498765"/>
          </a:xfrm>
          <a:prstGeom prst="rect">
            <a:avLst/>
          </a:prstGeom>
        </p:spPr>
      </p:pic>
    </p:spTree>
    <p:extLst>
      <p:ext uri="{BB962C8B-B14F-4D97-AF65-F5344CB8AC3E}">
        <p14:creationId xmlns:p14="http://schemas.microsoft.com/office/powerpoint/2010/main" val="262722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DBD248-B5A1-4B7F-9BF3-0944098B6D7B}"/>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Specific BLA Cells and Exploration</a:t>
            </a:r>
          </a:p>
        </p:txBody>
      </p:sp>
      <p:sp>
        <p:nvSpPr>
          <p:cNvPr id="7" name="Rectangle 6">
            <a:extLst>
              <a:ext uri="{FF2B5EF4-FFF2-40B4-BE49-F238E27FC236}">
                <a16:creationId xmlns:a16="http://schemas.microsoft.com/office/drawing/2014/main" id="{EF8394CD-7CE3-4605-B2D1-48E473AC25EB}"/>
              </a:ext>
            </a:extLst>
          </p:cNvPr>
          <p:cNvSpPr/>
          <p:nvPr/>
        </p:nvSpPr>
        <p:spPr>
          <a:xfrm>
            <a:off x="-1" y="6642556"/>
            <a:ext cx="6096000" cy="215444"/>
          </a:xfrm>
          <a:prstGeom prst="rect">
            <a:avLst/>
          </a:prstGeom>
        </p:spPr>
        <p:txBody>
          <a:bodyPr>
            <a:spAutoFit/>
          </a:bodyPr>
          <a:lstStyle/>
          <a:p>
            <a:r>
              <a:rPr lang="en-US" sz="800" dirty="0" err="1">
                <a:latin typeface="Segoe UI" panose="020B0502040204020203" pitchFamily="34" charset="0"/>
              </a:rPr>
              <a:t>Botta</a:t>
            </a:r>
            <a:r>
              <a:rPr lang="en-US" sz="800" dirty="0">
                <a:latin typeface="Segoe UI" panose="020B0502040204020203" pitchFamily="34" charset="0"/>
              </a:rPr>
              <a:t>, P., et al. (2019). "An amygdala circuit mediates experience-dependent momentary exploratory arrests." </a:t>
            </a:r>
            <a:r>
              <a:rPr lang="en-US" sz="800" u="sng" dirty="0" err="1">
                <a:latin typeface="Segoe UI" panose="020B0502040204020203" pitchFamily="34" charset="0"/>
              </a:rPr>
              <a:t>bioRxiv</a:t>
            </a:r>
            <a:r>
              <a:rPr lang="en-US" sz="800" u="sng" dirty="0">
                <a:latin typeface="Segoe UI" panose="020B0502040204020203" pitchFamily="34" charset="0"/>
              </a:rPr>
              <a:t>: 797001.</a:t>
            </a:r>
          </a:p>
        </p:txBody>
      </p:sp>
      <p:pic>
        <p:nvPicPr>
          <p:cNvPr id="13" name="Picture 12">
            <a:extLst>
              <a:ext uri="{FF2B5EF4-FFF2-40B4-BE49-F238E27FC236}">
                <a16:creationId xmlns:a16="http://schemas.microsoft.com/office/drawing/2014/main" id="{A1AFDB57-3738-4E01-B149-FA5E81BFDE40}"/>
              </a:ext>
            </a:extLst>
          </p:cNvPr>
          <p:cNvPicPr>
            <a:picLocks noChangeAspect="1"/>
          </p:cNvPicPr>
          <p:nvPr/>
        </p:nvPicPr>
        <p:blipFill rotWithShape="1">
          <a:blip r:embed="rId3"/>
          <a:srcRect l="6875" t="52727" r="29261" b="7576"/>
          <a:stretch/>
        </p:blipFill>
        <p:spPr>
          <a:xfrm>
            <a:off x="115144" y="1623412"/>
            <a:ext cx="11961709" cy="4182341"/>
          </a:xfrm>
          <a:prstGeom prst="rect">
            <a:avLst/>
          </a:prstGeom>
        </p:spPr>
      </p:pic>
      <p:sp>
        <p:nvSpPr>
          <p:cNvPr id="2" name="Rectangle 1">
            <a:extLst>
              <a:ext uri="{FF2B5EF4-FFF2-40B4-BE49-F238E27FC236}">
                <a16:creationId xmlns:a16="http://schemas.microsoft.com/office/drawing/2014/main" id="{5C3BFD02-0A73-4673-890E-0FE82E25C946}"/>
              </a:ext>
            </a:extLst>
          </p:cNvPr>
          <p:cNvSpPr/>
          <p:nvPr/>
        </p:nvSpPr>
        <p:spPr>
          <a:xfrm>
            <a:off x="4416136" y="1589809"/>
            <a:ext cx="3148446" cy="11637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CE8F993-EF9D-4370-96A0-7AC716747A40}"/>
              </a:ext>
            </a:extLst>
          </p:cNvPr>
          <p:cNvSpPr/>
          <p:nvPr/>
        </p:nvSpPr>
        <p:spPr>
          <a:xfrm>
            <a:off x="5174248" y="2753590"/>
            <a:ext cx="2857925" cy="2618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94832-E31D-445A-997D-1356CC5B35B3}"/>
              </a:ext>
            </a:extLst>
          </p:cNvPr>
          <p:cNvSpPr/>
          <p:nvPr/>
        </p:nvSpPr>
        <p:spPr>
          <a:xfrm>
            <a:off x="4727439" y="3669373"/>
            <a:ext cx="1143425" cy="1702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6875209-E075-4A42-83BF-6DD33EBE0A06}"/>
              </a:ext>
            </a:extLst>
          </p:cNvPr>
          <p:cNvSpPr/>
          <p:nvPr/>
        </p:nvSpPr>
        <p:spPr>
          <a:xfrm>
            <a:off x="8177644" y="1485901"/>
            <a:ext cx="3687929" cy="44161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0A63481-7907-419C-9E3E-4A2BA7C1A384}"/>
              </a:ext>
            </a:extLst>
          </p:cNvPr>
          <p:cNvSpPr/>
          <p:nvPr/>
        </p:nvSpPr>
        <p:spPr>
          <a:xfrm>
            <a:off x="7564582" y="1554884"/>
            <a:ext cx="613062" cy="6168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3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DBD248-B5A1-4B7F-9BF3-0944098B6D7B}"/>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So what?</a:t>
            </a:r>
          </a:p>
        </p:txBody>
      </p:sp>
      <p:sp>
        <p:nvSpPr>
          <p:cNvPr id="7" name="Rectangle 6">
            <a:extLst>
              <a:ext uri="{FF2B5EF4-FFF2-40B4-BE49-F238E27FC236}">
                <a16:creationId xmlns:a16="http://schemas.microsoft.com/office/drawing/2014/main" id="{EF8394CD-7CE3-4605-B2D1-48E473AC25EB}"/>
              </a:ext>
            </a:extLst>
          </p:cNvPr>
          <p:cNvSpPr/>
          <p:nvPr/>
        </p:nvSpPr>
        <p:spPr>
          <a:xfrm>
            <a:off x="-1" y="6642556"/>
            <a:ext cx="6096000" cy="215444"/>
          </a:xfrm>
          <a:prstGeom prst="rect">
            <a:avLst/>
          </a:prstGeom>
        </p:spPr>
        <p:txBody>
          <a:bodyPr>
            <a:spAutoFit/>
          </a:bodyPr>
          <a:lstStyle/>
          <a:p>
            <a:r>
              <a:rPr lang="en-US" sz="800" dirty="0" err="1">
                <a:latin typeface="Segoe UI" panose="020B0502040204020203" pitchFamily="34" charset="0"/>
              </a:rPr>
              <a:t>Botta</a:t>
            </a:r>
            <a:r>
              <a:rPr lang="en-US" sz="800" dirty="0">
                <a:latin typeface="Segoe UI" panose="020B0502040204020203" pitchFamily="34" charset="0"/>
              </a:rPr>
              <a:t>, P., et al. (2019). "An amygdala circuit mediates experience-dependent momentary exploratory arrests." </a:t>
            </a:r>
            <a:r>
              <a:rPr lang="en-US" sz="800" u="sng" dirty="0" err="1">
                <a:latin typeface="Segoe UI" panose="020B0502040204020203" pitchFamily="34" charset="0"/>
              </a:rPr>
              <a:t>bioRxiv</a:t>
            </a:r>
            <a:r>
              <a:rPr lang="en-US" sz="800" u="sng" dirty="0">
                <a:latin typeface="Segoe UI" panose="020B0502040204020203" pitchFamily="34" charset="0"/>
              </a:rPr>
              <a:t>: 797001.</a:t>
            </a:r>
          </a:p>
        </p:txBody>
      </p:sp>
      <p:sp>
        <p:nvSpPr>
          <p:cNvPr id="10" name="TextBox 9">
            <a:extLst>
              <a:ext uri="{FF2B5EF4-FFF2-40B4-BE49-F238E27FC236}">
                <a16:creationId xmlns:a16="http://schemas.microsoft.com/office/drawing/2014/main" id="{D2D82452-4279-42AA-857F-E4D034D7C303}"/>
              </a:ext>
            </a:extLst>
          </p:cNvPr>
          <p:cNvSpPr txBox="1"/>
          <p:nvPr/>
        </p:nvSpPr>
        <p:spPr>
          <a:xfrm>
            <a:off x="-1" y="848815"/>
            <a:ext cx="12192000" cy="2862322"/>
          </a:xfrm>
          <a:prstGeom prst="rect">
            <a:avLst/>
          </a:prstGeom>
          <a:solidFill>
            <a:schemeClr val="bg1">
              <a:alpha val="70000"/>
            </a:schemeClr>
          </a:solidFill>
        </p:spPr>
        <p:txBody>
          <a:bodyPr wrap="square" rtlCol="0">
            <a:spAutoFit/>
          </a:bodyPr>
          <a:lstStyle/>
          <a:p>
            <a:pPr algn="ctr"/>
            <a:r>
              <a:rPr lang="en-US" sz="3600" dirty="0">
                <a:effectLst>
                  <a:outerShdw blurRad="38100" dist="38100" dir="2700000" algn="tl">
                    <a:srgbClr val="000000">
                      <a:alpha val="43137"/>
                    </a:srgbClr>
                  </a:outerShdw>
                </a:effectLst>
              </a:rPr>
              <a:t>PFC and BLA are important for novelty exploration</a:t>
            </a:r>
          </a:p>
          <a:p>
            <a:pPr algn="ctr"/>
            <a:endParaRPr lang="en-US" sz="3600" dirty="0">
              <a:effectLst>
                <a:outerShdw blurRad="38100" dist="38100" dir="2700000" algn="tl">
                  <a:srgbClr val="000000">
                    <a:alpha val="43137"/>
                  </a:srgbClr>
                </a:outerShdw>
              </a:effectLst>
            </a:endParaRPr>
          </a:p>
          <a:p>
            <a:pPr algn="ctr"/>
            <a:r>
              <a:rPr lang="en-US" sz="3600" dirty="0">
                <a:effectLst>
                  <a:outerShdw blurRad="38100" dist="38100" dir="2700000" algn="tl">
                    <a:srgbClr val="000000">
                      <a:alpha val="43137"/>
                    </a:srgbClr>
                  </a:outerShdw>
                </a:effectLst>
              </a:rPr>
              <a:t>Activation of specific BLA pyramidal cells ↓ exploration speed</a:t>
            </a:r>
          </a:p>
          <a:p>
            <a:pPr algn="ctr"/>
            <a:endParaRPr lang="en-US" sz="3600" dirty="0">
              <a:effectLst>
                <a:outerShdw blurRad="38100" dist="38100" dir="2700000" algn="tl">
                  <a:srgbClr val="000000">
                    <a:alpha val="43137"/>
                  </a:srgbClr>
                </a:outerShdw>
              </a:effectLst>
            </a:endParaRPr>
          </a:p>
          <a:p>
            <a:pPr algn="ctr"/>
            <a:r>
              <a:rPr lang="en-US" sz="3600" dirty="0">
                <a:effectLst>
                  <a:outerShdw blurRad="38100" dist="38100" dir="2700000" algn="tl">
                    <a:srgbClr val="000000">
                      <a:alpha val="43137"/>
                    </a:srgbClr>
                  </a:outerShdw>
                </a:effectLst>
              </a:rPr>
              <a:t>Inhibition of these neurons ↑ exploration speed</a:t>
            </a:r>
          </a:p>
        </p:txBody>
      </p:sp>
      <p:pic>
        <p:nvPicPr>
          <p:cNvPr id="11" name="Picture 10">
            <a:extLst>
              <a:ext uri="{FF2B5EF4-FFF2-40B4-BE49-F238E27FC236}">
                <a16:creationId xmlns:a16="http://schemas.microsoft.com/office/drawing/2014/main" id="{D69AC288-F813-4872-B66A-8EB35AEEAFE9}"/>
              </a:ext>
            </a:extLst>
          </p:cNvPr>
          <p:cNvPicPr>
            <a:picLocks noChangeAspect="1"/>
          </p:cNvPicPr>
          <p:nvPr/>
        </p:nvPicPr>
        <p:blipFill rotWithShape="1">
          <a:blip r:embed="rId3"/>
          <a:srcRect l="10227" t="18788" r="50370" b="7121"/>
          <a:stretch/>
        </p:blipFill>
        <p:spPr>
          <a:xfrm>
            <a:off x="1969076" y="3626191"/>
            <a:ext cx="2691246" cy="2846473"/>
          </a:xfrm>
          <a:prstGeom prst="rect">
            <a:avLst/>
          </a:prstGeom>
        </p:spPr>
      </p:pic>
      <p:grpSp>
        <p:nvGrpSpPr>
          <p:cNvPr id="4" name="Group 3">
            <a:extLst>
              <a:ext uri="{FF2B5EF4-FFF2-40B4-BE49-F238E27FC236}">
                <a16:creationId xmlns:a16="http://schemas.microsoft.com/office/drawing/2014/main" id="{871A1356-5D18-4275-9C28-9F2F7C1BAFCD}"/>
              </a:ext>
            </a:extLst>
          </p:cNvPr>
          <p:cNvGrpSpPr/>
          <p:nvPr/>
        </p:nvGrpSpPr>
        <p:grpSpPr>
          <a:xfrm>
            <a:off x="6095999" y="3663712"/>
            <a:ext cx="4197927" cy="2856378"/>
            <a:chOff x="6629400" y="3706236"/>
            <a:chExt cx="4197927" cy="2856378"/>
          </a:xfrm>
        </p:grpSpPr>
        <p:pic>
          <p:nvPicPr>
            <p:cNvPr id="12" name="Picture 11">
              <a:extLst>
                <a:ext uri="{FF2B5EF4-FFF2-40B4-BE49-F238E27FC236}">
                  <a16:creationId xmlns:a16="http://schemas.microsoft.com/office/drawing/2014/main" id="{DEEC316F-57A0-4D2B-93A6-0B0BCD29AA71}"/>
                </a:ext>
              </a:extLst>
            </p:cNvPr>
            <p:cNvPicPr>
              <a:picLocks noChangeAspect="1"/>
            </p:cNvPicPr>
            <p:nvPr/>
          </p:nvPicPr>
          <p:blipFill rotWithShape="1">
            <a:blip r:embed="rId4"/>
            <a:srcRect l="41307" t="14697" r="29261" b="49701"/>
            <a:stretch/>
          </p:blipFill>
          <p:spPr>
            <a:xfrm>
              <a:off x="6629401" y="3706236"/>
              <a:ext cx="4197926" cy="2856378"/>
            </a:xfrm>
            <a:prstGeom prst="rect">
              <a:avLst/>
            </a:prstGeom>
          </p:spPr>
        </p:pic>
        <p:sp>
          <p:nvSpPr>
            <p:cNvPr id="3" name="Rectangle 2">
              <a:extLst>
                <a:ext uri="{FF2B5EF4-FFF2-40B4-BE49-F238E27FC236}">
                  <a16:creationId xmlns:a16="http://schemas.microsoft.com/office/drawing/2014/main" id="{CAD28C78-487A-43AF-AA18-B16D8371DEE7}"/>
                </a:ext>
              </a:extLst>
            </p:cNvPr>
            <p:cNvSpPr/>
            <p:nvPr/>
          </p:nvSpPr>
          <p:spPr>
            <a:xfrm>
              <a:off x="6629400" y="3711137"/>
              <a:ext cx="426027" cy="299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43CB4423-BD97-4D04-A6FA-8BE8E1E2FB5A}"/>
              </a:ext>
            </a:extLst>
          </p:cNvPr>
          <p:cNvSpPr txBox="1"/>
          <p:nvPr/>
        </p:nvSpPr>
        <p:spPr>
          <a:xfrm>
            <a:off x="1693717" y="4828408"/>
            <a:ext cx="8804563" cy="954107"/>
          </a:xfrm>
          <a:prstGeom prst="rect">
            <a:avLst/>
          </a:prstGeom>
          <a:solidFill>
            <a:schemeClr val="bg1">
              <a:alpha val="70000"/>
            </a:schemeClr>
          </a:solidFill>
        </p:spPr>
        <p:txBody>
          <a:bodyPr wrap="square" rtlCol="0">
            <a:spAutoFit/>
          </a:bodyPr>
          <a:lstStyle/>
          <a:p>
            <a:pPr algn="ctr"/>
            <a:r>
              <a:rPr lang="en-US" sz="2800" dirty="0">
                <a:solidFill>
                  <a:srgbClr val="7030A0"/>
                </a:solidFill>
                <a:effectLst>
                  <a:outerShdw blurRad="38100" dist="38100" dir="2700000" algn="tl">
                    <a:srgbClr val="000000">
                      <a:alpha val="43137"/>
                    </a:srgbClr>
                  </a:outerShdw>
                </a:effectLst>
              </a:rPr>
              <a:t>What does this have to do with serotonergic psychedelics...</a:t>
            </a:r>
          </a:p>
          <a:p>
            <a:pPr algn="ctr"/>
            <a:r>
              <a:rPr lang="en-US" sz="2800" dirty="0">
                <a:solidFill>
                  <a:srgbClr val="7030A0"/>
                </a:solidFill>
                <a:effectLst>
                  <a:outerShdw blurRad="38100" dist="38100" dir="2700000" algn="tl">
                    <a:srgbClr val="000000">
                      <a:alpha val="43137"/>
                    </a:srgbClr>
                  </a:outerShdw>
                </a:effectLst>
              </a:rPr>
              <a:t>or muscle tone?</a:t>
            </a:r>
          </a:p>
        </p:txBody>
      </p:sp>
    </p:spTree>
    <p:extLst>
      <p:ext uri="{BB962C8B-B14F-4D97-AF65-F5344CB8AC3E}">
        <p14:creationId xmlns:p14="http://schemas.microsoft.com/office/powerpoint/2010/main" val="25091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animEffect transition="in" filter="fade">
                                      <p:cBhvr>
                                        <p:cTn id="26" dur="500"/>
                                        <p:tgtEl>
                                          <p:spTgt spid="10">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xEl>
                                              <p:pRg st="1" end="1"/>
                                            </p:txEl>
                                          </p:spTgt>
                                        </p:tgtEl>
                                        <p:attrNameLst>
                                          <p:attrName>style.visibility</p:attrName>
                                        </p:attrNameLst>
                                      </p:cBhvr>
                                      <p:to>
                                        <p:strVal val="visible"/>
                                      </p:to>
                                    </p:set>
                                    <p:animEffect transition="in" filter="fade">
                                      <p:cBhvr>
                                        <p:cTn id="4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202E4-56D0-493F-9E8D-5895A90EF555}"/>
              </a:ext>
            </a:extLst>
          </p:cNvPr>
          <p:cNvSpPr>
            <a:spLocks noGrp="1"/>
          </p:cNvSpPr>
          <p:nvPr>
            <p:ph type="title"/>
          </p:nvPr>
        </p:nvSpPr>
        <p:spPr>
          <a:xfrm>
            <a:off x="0" y="0"/>
            <a:ext cx="12192000" cy="1325563"/>
          </a:xfrm>
        </p:spPr>
        <p:txBody>
          <a:bodyPr/>
          <a:lstStyle/>
          <a:p>
            <a:pPr algn="ctr"/>
            <a:r>
              <a:rPr lang="en-US" dirty="0"/>
              <a:t>Serotonergic Psychedelic: Subjective Experience</a:t>
            </a:r>
          </a:p>
        </p:txBody>
      </p:sp>
      <p:pic>
        <p:nvPicPr>
          <p:cNvPr id="7" name="Picture 6">
            <a:extLst>
              <a:ext uri="{FF2B5EF4-FFF2-40B4-BE49-F238E27FC236}">
                <a16:creationId xmlns:a16="http://schemas.microsoft.com/office/drawing/2014/main" id="{271428F1-5032-4CEA-A13C-3F18D3528B0C}"/>
              </a:ext>
            </a:extLst>
          </p:cNvPr>
          <p:cNvPicPr>
            <a:picLocks noChangeAspect="1"/>
          </p:cNvPicPr>
          <p:nvPr/>
        </p:nvPicPr>
        <p:blipFill rotWithShape="1">
          <a:blip r:embed="rId2"/>
          <a:srcRect b="6848"/>
          <a:stretch/>
        </p:blipFill>
        <p:spPr>
          <a:xfrm>
            <a:off x="2202025" y="1443661"/>
            <a:ext cx="7620000" cy="5323617"/>
          </a:xfrm>
          <a:prstGeom prst="rect">
            <a:avLst/>
          </a:prstGeom>
        </p:spPr>
      </p:pic>
      <p:sp>
        <p:nvSpPr>
          <p:cNvPr id="9" name="Rectangle 8">
            <a:extLst>
              <a:ext uri="{FF2B5EF4-FFF2-40B4-BE49-F238E27FC236}">
                <a16:creationId xmlns:a16="http://schemas.microsoft.com/office/drawing/2014/main" id="{D734B444-0D8B-46CF-84C1-A206AA1B4BAA}"/>
              </a:ext>
            </a:extLst>
          </p:cNvPr>
          <p:cNvSpPr/>
          <p:nvPr/>
        </p:nvSpPr>
        <p:spPr>
          <a:xfrm>
            <a:off x="2668556" y="2230016"/>
            <a:ext cx="1362269" cy="4497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F7DAE4D-31CD-4374-B019-E2590E0601C9}"/>
              </a:ext>
            </a:extLst>
          </p:cNvPr>
          <p:cNvSpPr/>
          <p:nvPr/>
        </p:nvSpPr>
        <p:spPr>
          <a:xfrm>
            <a:off x="8391331" y="1586204"/>
            <a:ext cx="603379" cy="569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4D39D08-35D2-459C-BEB3-CDF72E57B408}"/>
              </a:ext>
            </a:extLst>
          </p:cNvPr>
          <p:cNvSpPr/>
          <p:nvPr/>
        </p:nvSpPr>
        <p:spPr>
          <a:xfrm>
            <a:off x="4021495" y="2360645"/>
            <a:ext cx="951721" cy="4497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6C3B6F5-2FA5-4084-9ED8-E46E7AD7BB1E}"/>
              </a:ext>
            </a:extLst>
          </p:cNvPr>
          <p:cNvSpPr/>
          <p:nvPr/>
        </p:nvSpPr>
        <p:spPr>
          <a:xfrm>
            <a:off x="4827037" y="2360645"/>
            <a:ext cx="951721" cy="3489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A381D11-C000-4A0F-A7DC-9EC9F5C4FC04}"/>
              </a:ext>
            </a:extLst>
          </p:cNvPr>
          <p:cNvSpPr/>
          <p:nvPr/>
        </p:nvSpPr>
        <p:spPr>
          <a:xfrm>
            <a:off x="5769428" y="2478743"/>
            <a:ext cx="951721" cy="3489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47621A3-E67A-4860-A792-E7F8654FB4CF}"/>
              </a:ext>
            </a:extLst>
          </p:cNvPr>
          <p:cNvSpPr/>
          <p:nvPr/>
        </p:nvSpPr>
        <p:spPr>
          <a:xfrm>
            <a:off x="5105402" y="5850294"/>
            <a:ext cx="951721" cy="916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2163A6-BE1D-4E1A-8B06-254E90E86809}"/>
              </a:ext>
            </a:extLst>
          </p:cNvPr>
          <p:cNvSpPr/>
          <p:nvPr/>
        </p:nvSpPr>
        <p:spPr>
          <a:xfrm>
            <a:off x="6277948" y="2733868"/>
            <a:ext cx="951721" cy="3489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2B423BD-DF43-4CB6-B7A2-01CD9753C3BF}"/>
              </a:ext>
            </a:extLst>
          </p:cNvPr>
          <p:cNvSpPr/>
          <p:nvPr/>
        </p:nvSpPr>
        <p:spPr>
          <a:xfrm>
            <a:off x="7186127" y="2447742"/>
            <a:ext cx="951721" cy="3489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70A3471-3733-4E29-8A79-8068FD71948A}"/>
              </a:ext>
            </a:extLst>
          </p:cNvPr>
          <p:cNvSpPr/>
          <p:nvPr/>
        </p:nvSpPr>
        <p:spPr>
          <a:xfrm>
            <a:off x="7186127" y="5850294"/>
            <a:ext cx="614264" cy="3422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939A379-96BD-40D8-911F-6E4DDC0053CA}"/>
              </a:ext>
            </a:extLst>
          </p:cNvPr>
          <p:cNvSpPr/>
          <p:nvPr/>
        </p:nvSpPr>
        <p:spPr>
          <a:xfrm>
            <a:off x="8126965" y="2230016"/>
            <a:ext cx="1011587" cy="3489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E424FC6-A8F0-484F-BCF4-C22899D4CE39}"/>
              </a:ext>
            </a:extLst>
          </p:cNvPr>
          <p:cNvSpPr/>
          <p:nvPr/>
        </p:nvSpPr>
        <p:spPr>
          <a:xfrm>
            <a:off x="7392564" y="5983217"/>
            <a:ext cx="1153111" cy="874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96F99EC-7D94-4863-A5AB-810943BDA00A}"/>
              </a:ext>
            </a:extLst>
          </p:cNvPr>
          <p:cNvSpPr/>
          <p:nvPr/>
        </p:nvSpPr>
        <p:spPr>
          <a:xfrm>
            <a:off x="7892916" y="5618097"/>
            <a:ext cx="1153111" cy="874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985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DBD248-B5A1-4B7F-9BF3-0944098B6D7B}"/>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Cataplexy is a Loss of Muscle Tone</a:t>
            </a:r>
          </a:p>
        </p:txBody>
      </p:sp>
      <p:sp>
        <p:nvSpPr>
          <p:cNvPr id="7" name="Rectangle 6">
            <a:extLst>
              <a:ext uri="{FF2B5EF4-FFF2-40B4-BE49-F238E27FC236}">
                <a16:creationId xmlns:a16="http://schemas.microsoft.com/office/drawing/2014/main" id="{EF8394CD-7CE3-4605-B2D1-48E473AC25EB}"/>
              </a:ext>
            </a:extLst>
          </p:cNvPr>
          <p:cNvSpPr/>
          <p:nvPr/>
        </p:nvSpPr>
        <p:spPr>
          <a:xfrm>
            <a:off x="-1" y="6642556"/>
            <a:ext cx="6096000" cy="215444"/>
          </a:xfrm>
          <a:prstGeom prst="rect">
            <a:avLst/>
          </a:prstGeom>
        </p:spPr>
        <p:txBody>
          <a:bodyPr>
            <a:spAutoFit/>
          </a:bodyPr>
          <a:lstStyle/>
          <a:p>
            <a:r>
              <a:rPr lang="en-US" sz="800" dirty="0" err="1">
                <a:latin typeface="Segoe UI" panose="020B0502040204020203" pitchFamily="34" charset="0"/>
              </a:rPr>
              <a:t>Botta</a:t>
            </a:r>
            <a:r>
              <a:rPr lang="en-US" sz="800" dirty="0">
                <a:latin typeface="Segoe UI" panose="020B0502040204020203" pitchFamily="34" charset="0"/>
              </a:rPr>
              <a:t>, P., et al. (2019). "An amygdala circuit mediates experience-dependent momentary exploratory arrests." </a:t>
            </a:r>
            <a:r>
              <a:rPr lang="en-US" sz="800" u="sng" dirty="0" err="1">
                <a:latin typeface="Segoe UI" panose="020B0502040204020203" pitchFamily="34" charset="0"/>
              </a:rPr>
              <a:t>bioRxiv</a:t>
            </a:r>
            <a:r>
              <a:rPr lang="en-US" sz="800" u="sng" dirty="0">
                <a:latin typeface="Segoe UI" panose="020B0502040204020203" pitchFamily="34" charset="0"/>
              </a:rPr>
              <a:t>: 797001.</a:t>
            </a:r>
          </a:p>
        </p:txBody>
      </p:sp>
      <p:sp>
        <p:nvSpPr>
          <p:cNvPr id="13" name="TextBox 12">
            <a:extLst>
              <a:ext uri="{FF2B5EF4-FFF2-40B4-BE49-F238E27FC236}">
                <a16:creationId xmlns:a16="http://schemas.microsoft.com/office/drawing/2014/main" id="{6B6CB14F-9C78-4B35-881E-273166512778}"/>
              </a:ext>
            </a:extLst>
          </p:cNvPr>
          <p:cNvSpPr txBox="1"/>
          <p:nvPr/>
        </p:nvSpPr>
        <p:spPr>
          <a:xfrm>
            <a:off x="-1" y="1101436"/>
            <a:ext cx="12192000" cy="1200329"/>
          </a:xfrm>
          <a:prstGeom prst="rect">
            <a:avLst/>
          </a:prstGeom>
          <a:solidFill>
            <a:schemeClr val="bg1">
              <a:alpha val="70000"/>
            </a:schemeClr>
          </a:solidFill>
        </p:spPr>
        <p:txBody>
          <a:bodyPr wrap="square" rtlCol="0">
            <a:spAutoFit/>
          </a:bodyPr>
          <a:lstStyle/>
          <a:p>
            <a:pPr algn="ctr"/>
            <a:r>
              <a:rPr lang="en-US" sz="3600" dirty="0">
                <a:effectLst>
                  <a:outerShdw blurRad="38100" dist="38100" dir="2700000" algn="tl">
                    <a:srgbClr val="000000">
                      <a:alpha val="43137"/>
                    </a:srgbClr>
                  </a:outerShdw>
                </a:effectLst>
              </a:rPr>
              <a:t>Sudden loss of muscle tone or paralysis</a:t>
            </a:r>
          </a:p>
          <a:p>
            <a:pPr algn="ctr"/>
            <a:r>
              <a:rPr lang="en-US" sz="3600" dirty="0">
                <a:effectLst>
                  <a:outerShdw blurRad="38100" dist="38100" dir="2700000" algn="tl">
                    <a:srgbClr val="000000">
                      <a:alpha val="43137"/>
                    </a:srgbClr>
                  </a:outerShdw>
                </a:effectLst>
              </a:rPr>
              <a:t>Triggered by strong </a:t>
            </a:r>
            <a:r>
              <a:rPr lang="en-US" sz="3600" b="1" dirty="0">
                <a:effectLst>
                  <a:outerShdw blurRad="38100" dist="38100" dir="2700000" algn="tl">
                    <a:srgbClr val="000000">
                      <a:alpha val="43137"/>
                    </a:srgbClr>
                  </a:outerShdw>
                </a:effectLst>
              </a:rPr>
              <a:t>emotional</a:t>
            </a:r>
            <a:r>
              <a:rPr lang="en-US" sz="3600" dirty="0">
                <a:effectLst>
                  <a:outerShdw blurRad="38100" dist="38100" dir="2700000" algn="tl">
                    <a:srgbClr val="000000">
                      <a:alpha val="43137"/>
                    </a:srgbClr>
                  </a:outerShdw>
                </a:effectLst>
              </a:rPr>
              <a:t> response or laughter </a:t>
            </a:r>
          </a:p>
        </p:txBody>
      </p:sp>
      <p:pic>
        <p:nvPicPr>
          <p:cNvPr id="6" name="Picture 5">
            <a:extLst>
              <a:ext uri="{FF2B5EF4-FFF2-40B4-BE49-F238E27FC236}">
                <a16:creationId xmlns:a16="http://schemas.microsoft.com/office/drawing/2014/main" id="{18B63241-8AF4-4A7F-B647-ABDFBEFD99C0}"/>
              </a:ext>
            </a:extLst>
          </p:cNvPr>
          <p:cNvPicPr>
            <a:picLocks noChangeAspect="1"/>
          </p:cNvPicPr>
          <p:nvPr/>
        </p:nvPicPr>
        <p:blipFill>
          <a:blip r:embed="rId3"/>
          <a:stretch>
            <a:fillRect/>
          </a:stretch>
        </p:blipFill>
        <p:spPr>
          <a:xfrm>
            <a:off x="79906" y="2653998"/>
            <a:ext cx="6096000" cy="2865120"/>
          </a:xfrm>
          <a:prstGeom prst="rect">
            <a:avLst/>
          </a:prstGeom>
        </p:spPr>
      </p:pic>
      <p:sp>
        <p:nvSpPr>
          <p:cNvPr id="8" name="TextBox 7">
            <a:extLst>
              <a:ext uri="{FF2B5EF4-FFF2-40B4-BE49-F238E27FC236}">
                <a16:creationId xmlns:a16="http://schemas.microsoft.com/office/drawing/2014/main" id="{D55634B7-0137-4B60-A53D-8A117BF17263}"/>
              </a:ext>
            </a:extLst>
          </p:cNvPr>
          <p:cNvSpPr txBox="1"/>
          <p:nvPr/>
        </p:nvSpPr>
        <p:spPr>
          <a:xfrm>
            <a:off x="6462105" y="2779907"/>
            <a:ext cx="5649989" cy="2739211"/>
          </a:xfrm>
          <a:prstGeom prst="rect">
            <a:avLst/>
          </a:prstGeom>
          <a:noFill/>
        </p:spPr>
        <p:txBody>
          <a:bodyPr wrap="square" rtlCol="0">
            <a:spAutoFit/>
          </a:bodyPr>
          <a:lstStyle/>
          <a:p>
            <a:pPr algn="ctr"/>
            <a:r>
              <a:rPr lang="en-US" sz="2800" u="sng" dirty="0"/>
              <a:t>Linked to a loss or reduction in </a:t>
            </a:r>
            <a:r>
              <a:rPr lang="en-US" sz="2800" b="1" u="sng" dirty="0"/>
              <a:t>orexin</a:t>
            </a:r>
          </a:p>
          <a:p>
            <a:pPr marL="342900" indent="-342900">
              <a:buFont typeface="Arial" panose="020B0604020202020204" pitchFamily="34" charset="0"/>
              <a:buChar char="•"/>
            </a:pPr>
            <a:r>
              <a:rPr lang="en-US" sz="2400" dirty="0"/>
              <a:t>Neuropeptide produced in hypothalamus</a:t>
            </a:r>
          </a:p>
          <a:p>
            <a:pPr marL="342900" indent="-342900">
              <a:buFont typeface="Arial" panose="020B0604020202020204" pitchFamily="34" charset="0"/>
              <a:buChar char="•"/>
            </a:pPr>
            <a:r>
              <a:rPr lang="en-US" sz="2400" dirty="0"/>
              <a:t>Involved in:</a:t>
            </a:r>
          </a:p>
          <a:p>
            <a:pPr marL="800100" lvl="1" indent="-342900">
              <a:buFont typeface="Arial" panose="020B0604020202020204" pitchFamily="34" charset="0"/>
              <a:buChar char="•"/>
            </a:pPr>
            <a:r>
              <a:rPr lang="en-US" sz="2400" dirty="0"/>
              <a:t>Wakefulness</a:t>
            </a:r>
          </a:p>
          <a:p>
            <a:pPr marL="1257300" lvl="2" indent="-342900">
              <a:buFont typeface="Arial" panose="020B0604020202020204" pitchFamily="34" charset="0"/>
              <a:buChar char="•"/>
            </a:pPr>
            <a:r>
              <a:rPr lang="en-US" sz="2400" dirty="0"/>
              <a:t>Arousal</a:t>
            </a:r>
          </a:p>
          <a:p>
            <a:pPr marL="800100" lvl="1" indent="-342900">
              <a:buFont typeface="Arial" panose="020B0604020202020204" pitchFamily="34" charset="0"/>
              <a:buChar char="•"/>
            </a:pPr>
            <a:r>
              <a:rPr lang="en-US" sz="2400" dirty="0"/>
              <a:t>Motivated Behaviors</a:t>
            </a:r>
          </a:p>
          <a:p>
            <a:pPr marL="1257300" lvl="2" indent="-342900">
              <a:buFont typeface="Arial" panose="020B0604020202020204" pitchFamily="34" charset="0"/>
              <a:buChar char="•"/>
            </a:pPr>
            <a:r>
              <a:rPr lang="en-US" sz="2400" dirty="0"/>
              <a:t>Food-seeking</a:t>
            </a:r>
          </a:p>
        </p:txBody>
      </p:sp>
      <p:sp>
        <p:nvSpPr>
          <p:cNvPr id="9" name="TextBox 8">
            <a:extLst>
              <a:ext uri="{FF2B5EF4-FFF2-40B4-BE49-F238E27FC236}">
                <a16:creationId xmlns:a16="http://schemas.microsoft.com/office/drawing/2014/main" id="{65F3DD7B-626C-45F4-8815-F92E45DDDF72}"/>
              </a:ext>
            </a:extLst>
          </p:cNvPr>
          <p:cNvSpPr txBox="1"/>
          <p:nvPr/>
        </p:nvSpPr>
        <p:spPr>
          <a:xfrm>
            <a:off x="720122" y="5519118"/>
            <a:ext cx="4815569" cy="523220"/>
          </a:xfrm>
          <a:prstGeom prst="rect">
            <a:avLst/>
          </a:prstGeom>
          <a:noFill/>
        </p:spPr>
        <p:txBody>
          <a:bodyPr wrap="square" rtlCol="0">
            <a:spAutoFit/>
          </a:bodyPr>
          <a:lstStyle/>
          <a:p>
            <a:pPr algn="ctr"/>
            <a:r>
              <a:rPr lang="en-US" sz="2800" dirty="0"/>
              <a:t>Symptom of Narcolepsy</a:t>
            </a:r>
          </a:p>
        </p:txBody>
      </p:sp>
    </p:spTree>
    <p:extLst>
      <p:ext uri="{BB962C8B-B14F-4D97-AF65-F5344CB8AC3E}">
        <p14:creationId xmlns:p14="http://schemas.microsoft.com/office/powerpoint/2010/main" val="162398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fade">
                                      <p:cBhvr>
                                        <p:cTn id="21" dur="500"/>
                                        <p:tgtEl>
                                          <p:spTgt spid="1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fade">
                                      <p:cBhvr>
                                        <p:cTn id="31" dur="500"/>
                                        <p:tgtEl>
                                          <p:spTgt spid="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animEffect transition="in" filter="fade">
                                      <p:cBhvr>
                                        <p:cTn id="36" dur="500"/>
                                        <p:tgtEl>
                                          <p:spTgt spid="8">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Effect transition="in" filter="fade">
                                      <p:cBhvr>
                                        <p:cTn id="41" dur="500"/>
                                        <p:tgtEl>
                                          <p:spTgt spid="8">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
                                            <p:txEl>
                                              <p:pRg st="4" end="4"/>
                                            </p:txEl>
                                          </p:spTgt>
                                        </p:tgtEl>
                                        <p:attrNameLst>
                                          <p:attrName>style.visibility</p:attrName>
                                        </p:attrNameLst>
                                      </p:cBhvr>
                                      <p:to>
                                        <p:strVal val="visible"/>
                                      </p:to>
                                    </p:set>
                                    <p:animEffect transition="in" filter="fade">
                                      <p:cBhvr>
                                        <p:cTn id="46" dur="500"/>
                                        <p:tgtEl>
                                          <p:spTgt spid="8">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
                                            <p:txEl>
                                              <p:pRg st="5" end="5"/>
                                            </p:txEl>
                                          </p:spTgt>
                                        </p:tgtEl>
                                        <p:attrNameLst>
                                          <p:attrName>style.visibility</p:attrName>
                                        </p:attrNameLst>
                                      </p:cBhvr>
                                      <p:to>
                                        <p:strVal val="visible"/>
                                      </p:to>
                                    </p:set>
                                    <p:animEffect transition="in" filter="fade">
                                      <p:cBhvr>
                                        <p:cTn id="51" dur="500"/>
                                        <p:tgtEl>
                                          <p:spTgt spid="8">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8">
                                            <p:txEl>
                                              <p:pRg st="6" end="6"/>
                                            </p:txEl>
                                          </p:spTgt>
                                        </p:tgtEl>
                                        <p:attrNameLst>
                                          <p:attrName>style.visibility</p:attrName>
                                        </p:attrNameLst>
                                      </p:cBhvr>
                                      <p:to>
                                        <p:strVal val="visible"/>
                                      </p:to>
                                    </p:set>
                                    <p:animEffect transition="in" filter="fade">
                                      <p:cBhvr>
                                        <p:cTn id="56"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DBD248-B5A1-4B7F-9BF3-0944098B6D7B}"/>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Cataplexy is a Loss of Muscle Tone</a:t>
            </a:r>
          </a:p>
        </p:txBody>
      </p:sp>
      <p:sp>
        <p:nvSpPr>
          <p:cNvPr id="7" name="Rectangle 6">
            <a:extLst>
              <a:ext uri="{FF2B5EF4-FFF2-40B4-BE49-F238E27FC236}">
                <a16:creationId xmlns:a16="http://schemas.microsoft.com/office/drawing/2014/main" id="{EF8394CD-7CE3-4605-B2D1-48E473AC25EB}"/>
              </a:ext>
            </a:extLst>
          </p:cNvPr>
          <p:cNvSpPr/>
          <p:nvPr/>
        </p:nvSpPr>
        <p:spPr>
          <a:xfrm>
            <a:off x="-1" y="6642556"/>
            <a:ext cx="6096000" cy="215444"/>
          </a:xfrm>
          <a:prstGeom prst="rect">
            <a:avLst/>
          </a:prstGeom>
        </p:spPr>
        <p:txBody>
          <a:bodyPr>
            <a:spAutoFit/>
          </a:bodyPr>
          <a:lstStyle/>
          <a:p>
            <a:r>
              <a:rPr lang="en-US" sz="800" dirty="0" err="1"/>
              <a:t>Pintwala</a:t>
            </a:r>
            <a:r>
              <a:rPr lang="en-US" sz="800" dirty="0"/>
              <a:t>, S. and J. </a:t>
            </a:r>
            <a:r>
              <a:rPr lang="en-US" sz="800" dirty="0" err="1"/>
              <a:t>Peever</a:t>
            </a:r>
            <a:r>
              <a:rPr lang="en-US" sz="800" dirty="0"/>
              <a:t> (2017). "Circuit mechanisms of sleepiness and cataplexy in narcolepsy." </a:t>
            </a:r>
            <a:r>
              <a:rPr lang="en-US" sz="800" u="sng" dirty="0"/>
              <a:t>Current opinion in neurobiology </a:t>
            </a:r>
            <a:r>
              <a:rPr lang="en-US" sz="800" b="1" u="sng" dirty="0"/>
              <a:t>44</a:t>
            </a:r>
            <a:r>
              <a:rPr lang="en-US" sz="800" u="sng" dirty="0"/>
              <a:t>: 50-58.</a:t>
            </a:r>
          </a:p>
        </p:txBody>
      </p:sp>
      <p:pic>
        <p:nvPicPr>
          <p:cNvPr id="2" name="Picture 1">
            <a:extLst>
              <a:ext uri="{FF2B5EF4-FFF2-40B4-BE49-F238E27FC236}">
                <a16:creationId xmlns:a16="http://schemas.microsoft.com/office/drawing/2014/main" id="{FB80B964-2ADD-44C9-A599-61202A1F474D}"/>
              </a:ext>
            </a:extLst>
          </p:cNvPr>
          <p:cNvPicPr>
            <a:picLocks noChangeAspect="1"/>
          </p:cNvPicPr>
          <p:nvPr/>
        </p:nvPicPr>
        <p:blipFill>
          <a:blip r:embed="rId3"/>
          <a:stretch>
            <a:fillRect/>
          </a:stretch>
        </p:blipFill>
        <p:spPr>
          <a:xfrm>
            <a:off x="122959" y="1003445"/>
            <a:ext cx="8879397" cy="5210320"/>
          </a:xfrm>
          <a:prstGeom prst="rect">
            <a:avLst/>
          </a:prstGeom>
        </p:spPr>
      </p:pic>
      <p:sp>
        <p:nvSpPr>
          <p:cNvPr id="3" name="TextBox 2">
            <a:extLst>
              <a:ext uri="{FF2B5EF4-FFF2-40B4-BE49-F238E27FC236}">
                <a16:creationId xmlns:a16="http://schemas.microsoft.com/office/drawing/2014/main" id="{EDE1C1BF-285B-471D-B316-65591C93C023}"/>
              </a:ext>
            </a:extLst>
          </p:cNvPr>
          <p:cNvSpPr txBox="1"/>
          <p:nvPr/>
        </p:nvSpPr>
        <p:spPr>
          <a:xfrm>
            <a:off x="9002356" y="1495639"/>
            <a:ext cx="3290455" cy="307777"/>
          </a:xfrm>
          <a:prstGeom prst="rect">
            <a:avLst/>
          </a:prstGeom>
          <a:noFill/>
        </p:spPr>
        <p:txBody>
          <a:bodyPr wrap="square" rtlCol="0">
            <a:spAutoFit/>
          </a:bodyPr>
          <a:lstStyle/>
          <a:p>
            <a:r>
              <a:rPr lang="en-US" sz="1400" dirty="0" err="1"/>
              <a:t>vlPAG</a:t>
            </a:r>
            <a:r>
              <a:rPr lang="en-US" sz="1400" dirty="0"/>
              <a:t> = ventrolateral Periaqueductal Gray</a:t>
            </a:r>
          </a:p>
        </p:txBody>
      </p:sp>
      <p:sp>
        <p:nvSpPr>
          <p:cNvPr id="6" name="TextBox 5">
            <a:extLst>
              <a:ext uri="{FF2B5EF4-FFF2-40B4-BE49-F238E27FC236}">
                <a16:creationId xmlns:a16="http://schemas.microsoft.com/office/drawing/2014/main" id="{78AD5DA8-F0DB-48A8-A1D7-4DD12F24EEA0}"/>
              </a:ext>
            </a:extLst>
          </p:cNvPr>
          <p:cNvSpPr txBox="1"/>
          <p:nvPr/>
        </p:nvSpPr>
        <p:spPr>
          <a:xfrm>
            <a:off x="9002355" y="2062014"/>
            <a:ext cx="3290455" cy="307777"/>
          </a:xfrm>
          <a:prstGeom prst="rect">
            <a:avLst/>
          </a:prstGeom>
          <a:noFill/>
        </p:spPr>
        <p:txBody>
          <a:bodyPr wrap="square" rtlCol="0">
            <a:spAutoFit/>
          </a:bodyPr>
          <a:lstStyle/>
          <a:p>
            <a:r>
              <a:rPr lang="en-US" sz="1400" dirty="0"/>
              <a:t>LC = Locus Coeruleus</a:t>
            </a:r>
          </a:p>
        </p:txBody>
      </p:sp>
      <p:sp>
        <p:nvSpPr>
          <p:cNvPr id="8" name="TextBox 7">
            <a:extLst>
              <a:ext uri="{FF2B5EF4-FFF2-40B4-BE49-F238E27FC236}">
                <a16:creationId xmlns:a16="http://schemas.microsoft.com/office/drawing/2014/main" id="{55739A02-54DE-481A-B275-A14597F681CA}"/>
              </a:ext>
            </a:extLst>
          </p:cNvPr>
          <p:cNvSpPr txBox="1"/>
          <p:nvPr/>
        </p:nvSpPr>
        <p:spPr>
          <a:xfrm>
            <a:off x="9002355" y="2628389"/>
            <a:ext cx="3290455" cy="523220"/>
          </a:xfrm>
          <a:prstGeom prst="rect">
            <a:avLst/>
          </a:prstGeom>
          <a:noFill/>
        </p:spPr>
        <p:txBody>
          <a:bodyPr wrap="square" rtlCol="0">
            <a:spAutoFit/>
          </a:bodyPr>
          <a:lstStyle/>
          <a:p>
            <a:r>
              <a:rPr lang="en-US" sz="1400" dirty="0"/>
              <a:t>LDT/PPT = </a:t>
            </a:r>
            <a:r>
              <a:rPr lang="en-US" sz="1400" dirty="0" err="1"/>
              <a:t>Laterodorsal</a:t>
            </a:r>
            <a:r>
              <a:rPr lang="en-US" sz="1400" dirty="0"/>
              <a:t> Tegmentum/</a:t>
            </a:r>
          </a:p>
          <a:p>
            <a:r>
              <a:rPr lang="en-US" sz="1400" dirty="0"/>
              <a:t>                   Pedunculopontine Nuclei</a:t>
            </a:r>
          </a:p>
        </p:txBody>
      </p:sp>
      <p:sp>
        <p:nvSpPr>
          <p:cNvPr id="9" name="TextBox 8">
            <a:extLst>
              <a:ext uri="{FF2B5EF4-FFF2-40B4-BE49-F238E27FC236}">
                <a16:creationId xmlns:a16="http://schemas.microsoft.com/office/drawing/2014/main" id="{9E3CE1D3-9BB0-441A-ADE2-042DB130435E}"/>
              </a:ext>
            </a:extLst>
          </p:cNvPr>
          <p:cNvSpPr txBox="1"/>
          <p:nvPr/>
        </p:nvSpPr>
        <p:spPr>
          <a:xfrm>
            <a:off x="9002354" y="3377649"/>
            <a:ext cx="3290455" cy="307777"/>
          </a:xfrm>
          <a:prstGeom prst="rect">
            <a:avLst/>
          </a:prstGeom>
          <a:noFill/>
        </p:spPr>
        <p:txBody>
          <a:bodyPr wrap="square" rtlCol="0">
            <a:spAutoFit/>
          </a:bodyPr>
          <a:lstStyle/>
          <a:p>
            <a:r>
              <a:rPr lang="en-US" sz="1400" dirty="0" err="1"/>
              <a:t>SubC</a:t>
            </a:r>
            <a:r>
              <a:rPr lang="en-US" sz="1400" dirty="0"/>
              <a:t>= </a:t>
            </a:r>
            <a:r>
              <a:rPr lang="en-US" sz="1400" dirty="0" err="1"/>
              <a:t>Subcoeruleus</a:t>
            </a:r>
            <a:r>
              <a:rPr lang="en-US" sz="1400" dirty="0"/>
              <a:t> Nucleus</a:t>
            </a:r>
          </a:p>
        </p:txBody>
      </p:sp>
      <p:sp>
        <p:nvSpPr>
          <p:cNvPr id="10" name="TextBox 9">
            <a:extLst>
              <a:ext uri="{FF2B5EF4-FFF2-40B4-BE49-F238E27FC236}">
                <a16:creationId xmlns:a16="http://schemas.microsoft.com/office/drawing/2014/main" id="{DE43952E-2643-4978-9EFD-FAF55898D525}"/>
              </a:ext>
            </a:extLst>
          </p:cNvPr>
          <p:cNvSpPr txBox="1"/>
          <p:nvPr/>
        </p:nvSpPr>
        <p:spPr>
          <a:xfrm>
            <a:off x="9002354" y="3855502"/>
            <a:ext cx="3290455" cy="307777"/>
          </a:xfrm>
          <a:prstGeom prst="rect">
            <a:avLst/>
          </a:prstGeom>
          <a:noFill/>
        </p:spPr>
        <p:txBody>
          <a:bodyPr wrap="square" rtlCol="0">
            <a:spAutoFit/>
          </a:bodyPr>
          <a:lstStyle/>
          <a:p>
            <a:r>
              <a:rPr lang="en-US" sz="1400" dirty="0"/>
              <a:t>VMM= Ventromedial Medulla</a:t>
            </a:r>
          </a:p>
        </p:txBody>
      </p:sp>
      <p:sp>
        <p:nvSpPr>
          <p:cNvPr id="11" name="TextBox 10">
            <a:extLst>
              <a:ext uri="{FF2B5EF4-FFF2-40B4-BE49-F238E27FC236}">
                <a16:creationId xmlns:a16="http://schemas.microsoft.com/office/drawing/2014/main" id="{BDFB35F4-946A-4272-BBB0-209D9895E0FD}"/>
              </a:ext>
            </a:extLst>
          </p:cNvPr>
          <p:cNvSpPr txBox="1"/>
          <p:nvPr/>
        </p:nvSpPr>
        <p:spPr>
          <a:xfrm>
            <a:off x="9002354" y="4387098"/>
            <a:ext cx="3290455" cy="307777"/>
          </a:xfrm>
          <a:prstGeom prst="rect">
            <a:avLst/>
          </a:prstGeom>
          <a:noFill/>
        </p:spPr>
        <p:txBody>
          <a:bodyPr wrap="square" rtlCol="0">
            <a:spAutoFit/>
          </a:bodyPr>
          <a:lstStyle/>
          <a:p>
            <a:r>
              <a:rPr lang="en-US" sz="1400" dirty="0"/>
              <a:t>MN= Motor Neurons</a:t>
            </a:r>
          </a:p>
        </p:txBody>
      </p:sp>
      <p:sp>
        <p:nvSpPr>
          <p:cNvPr id="12" name="TextBox 11">
            <a:extLst>
              <a:ext uri="{FF2B5EF4-FFF2-40B4-BE49-F238E27FC236}">
                <a16:creationId xmlns:a16="http://schemas.microsoft.com/office/drawing/2014/main" id="{52C2BE7B-C142-45B9-8EFF-38A90855B8AC}"/>
              </a:ext>
            </a:extLst>
          </p:cNvPr>
          <p:cNvSpPr txBox="1"/>
          <p:nvPr/>
        </p:nvSpPr>
        <p:spPr>
          <a:xfrm>
            <a:off x="9002354" y="4918694"/>
            <a:ext cx="3290455" cy="523220"/>
          </a:xfrm>
          <a:prstGeom prst="rect">
            <a:avLst/>
          </a:prstGeom>
          <a:noFill/>
        </p:spPr>
        <p:txBody>
          <a:bodyPr wrap="square" rtlCol="0">
            <a:spAutoFit/>
          </a:bodyPr>
          <a:lstStyle/>
          <a:p>
            <a:r>
              <a:rPr lang="en-US" sz="1400" dirty="0"/>
              <a:t>ORX = Orexin Neurons of the Lateral </a:t>
            </a:r>
          </a:p>
          <a:p>
            <a:r>
              <a:rPr lang="en-US" sz="1400" dirty="0"/>
              <a:t>            Hypothalamus</a:t>
            </a:r>
          </a:p>
        </p:txBody>
      </p:sp>
      <p:sp>
        <p:nvSpPr>
          <p:cNvPr id="4" name="Oval 3">
            <a:extLst>
              <a:ext uri="{FF2B5EF4-FFF2-40B4-BE49-F238E27FC236}">
                <a16:creationId xmlns:a16="http://schemas.microsoft.com/office/drawing/2014/main" id="{A1DC50F5-3B44-4344-B321-B29F93BF822C}"/>
              </a:ext>
            </a:extLst>
          </p:cNvPr>
          <p:cNvSpPr/>
          <p:nvPr/>
        </p:nvSpPr>
        <p:spPr>
          <a:xfrm>
            <a:off x="3439391" y="3782291"/>
            <a:ext cx="1059873" cy="820882"/>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1BD46EC-F206-4E00-A944-6E602FF6609A}"/>
              </a:ext>
            </a:extLst>
          </p:cNvPr>
          <p:cNvSpPr/>
          <p:nvPr/>
        </p:nvSpPr>
        <p:spPr>
          <a:xfrm>
            <a:off x="2282536" y="2556767"/>
            <a:ext cx="1059873" cy="820882"/>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F07EE50-E9ED-4E54-8DFD-A394C0BBEFB8}"/>
              </a:ext>
            </a:extLst>
          </p:cNvPr>
          <p:cNvSpPr txBox="1"/>
          <p:nvPr/>
        </p:nvSpPr>
        <p:spPr>
          <a:xfrm>
            <a:off x="1517072" y="2876770"/>
            <a:ext cx="9157854" cy="646331"/>
          </a:xfrm>
          <a:prstGeom prst="rect">
            <a:avLst/>
          </a:prstGeom>
          <a:solidFill>
            <a:schemeClr val="bg1">
              <a:alpha val="86000"/>
            </a:schemeClr>
          </a:solidFill>
        </p:spPr>
        <p:txBody>
          <a:bodyPr wrap="square" rtlCol="0">
            <a:spAutoFit/>
          </a:bodyPr>
          <a:lstStyle/>
          <a:p>
            <a:pPr algn="ctr"/>
            <a:r>
              <a:rPr lang="en-US" sz="3600" dirty="0">
                <a:effectLst>
                  <a:outerShdw blurRad="38100" dist="38100" dir="2700000" algn="tl">
                    <a:srgbClr val="000000">
                      <a:alpha val="43137"/>
                    </a:srgbClr>
                  </a:outerShdw>
                </a:effectLst>
              </a:rPr>
              <a:t>This is a predicted circuit and NOT the full story</a:t>
            </a:r>
          </a:p>
        </p:txBody>
      </p:sp>
    </p:spTree>
    <p:extLst>
      <p:ext uri="{BB962C8B-B14F-4D97-AF65-F5344CB8AC3E}">
        <p14:creationId xmlns:p14="http://schemas.microsoft.com/office/powerpoint/2010/main" val="411190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fade">
                                      <p:cBhvr>
                                        <p:cTn id="20"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DBD248-B5A1-4B7F-9BF3-0944098B6D7B}"/>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Cataplexy – More Pieces of the Full Story</a:t>
            </a:r>
          </a:p>
        </p:txBody>
      </p:sp>
      <p:sp>
        <p:nvSpPr>
          <p:cNvPr id="7" name="Rectangle 6">
            <a:extLst>
              <a:ext uri="{FF2B5EF4-FFF2-40B4-BE49-F238E27FC236}">
                <a16:creationId xmlns:a16="http://schemas.microsoft.com/office/drawing/2014/main" id="{EF8394CD-7CE3-4605-B2D1-48E473AC25EB}"/>
              </a:ext>
            </a:extLst>
          </p:cNvPr>
          <p:cNvSpPr/>
          <p:nvPr/>
        </p:nvSpPr>
        <p:spPr>
          <a:xfrm>
            <a:off x="-2" y="6642556"/>
            <a:ext cx="7162801" cy="215444"/>
          </a:xfrm>
          <a:prstGeom prst="rect">
            <a:avLst/>
          </a:prstGeom>
        </p:spPr>
        <p:txBody>
          <a:bodyPr wrap="square">
            <a:spAutoFit/>
          </a:bodyPr>
          <a:lstStyle/>
          <a:p>
            <a:r>
              <a:rPr lang="en-US" sz="800" dirty="0"/>
              <a:t>Paulson, H. (2011). "Machado-Joseph Disease/Spinocerebellar Ataxia Type 3." </a:t>
            </a:r>
            <a:r>
              <a:rPr lang="en-US" sz="800" u="sng" dirty="0"/>
              <a:t>Handbook of clinical neurology / edited by P.J. </a:t>
            </a:r>
            <a:r>
              <a:rPr lang="en-US" sz="800" u="sng" dirty="0" err="1"/>
              <a:t>Vinken</a:t>
            </a:r>
            <a:r>
              <a:rPr lang="en-US" sz="800" u="sng" dirty="0"/>
              <a:t> and G.W. </a:t>
            </a:r>
            <a:r>
              <a:rPr lang="en-US" sz="800" u="sng" dirty="0" err="1"/>
              <a:t>Bruyn</a:t>
            </a:r>
            <a:r>
              <a:rPr lang="en-US" sz="800" u="sng" dirty="0"/>
              <a:t> </a:t>
            </a:r>
            <a:r>
              <a:rPr lang="en-US" sz="800" b="1" u="sng" dirty="0"/>
              <a:t>103</a:t>
            </a:r>
            <a:r>
              <a:rPr lang="en-US" sz="800" u="sng" dirty="0"/>
              <a:t>: 437-449.</a:t>
            </a:r>
          </a:p>
        </p:txBody>
      </p:sp>
      <p:sp>
        <p:nvSpPr>
          <p:cNvPr id="13" name="TextBox 12">
            <a:extLst>
              <a:ext uri="{FF2B5EF4-FFF2-40B4-BE49-F238E27FC236}">
                <a16:creationId xmlns:a16="http://schemas.microsoft.com/office/drawing/2014/main" id="{15CF20B4-764D-4CD2-9FB6-193234D719FE}"/>
              </a:ext>
            </a:extLst>
          </p:cNvPr>
          <p:cNvSpPr txBox="1"/>
          <p:nvPr/>
        </p:nvSpPr>
        <p:spPr>
          <a:xfrm>
            <a:off x="1065955" y="1535951"/>
            <a:ext cx="3241964" cy="523220"/>
          </a:xfrm>
          <a:prstGeom prst="rect">
            <a:avLst/>
          </a:prstGeom>
          <a:noFill/>
        </p:spPr>
        <p:txBody>
          <a:bodyPr wrap="square" rtlCol="0">
            <a:spAutoFit/>
          </a:bodyPr>
          <a:lstStyle/>
          <a:p>
            <a:pPr algn="ctr"/>
            <a:r>
              <a:rPr lang="en-US" sz="2800" dirty="0"/>
              <a:t>Orexin-Ataxin3 Mice</a:t>
            </a:r>
          </a:p>
        </p:txBody>
      </p:sp>
      <p:pic>
        <p:nvPicPr>
          <p:cNvPr id="18" name="Picture 17">
            <a:extLst>
              <a:ext uri="{FF2B5EF4-FFF2-40B4-BE49-F238E27FC236}">
                <a16:creationId xmlns:a16="http://schemas.microsoft.com/office/drawing/2014/main" id="{3E5EFA5E-6850-47F8-8D78-FF5C53785D13}"/>
              </a:ext>
            </a:extLst>
          </p:cNvPr>
          <p:cNvPicPr>
            <a:picLocks noChangeAspect="1"/>
          </p:cNvPicPr>
          <p:nvPr/>
        </p:nvPicPr>
        <p:blipFill>
          <a:blip r:embed="rId3"/>
          <a:stretch>
            <a:fillRect/>
          </a:stretch>
        </p:blipFill>
        <p:spPr>
          <a:xfrm>
            <a:off x="174519" y="2059171"/>
            <a:ext cx="5155584" cy="3429000"/>
          </a:xfrm>
          <a:prstGeom prst="rect">
            <a:avLst/>
          </a:prstGeom>
        </p:spPr>
      </p:pic>
      <p:pic>
        <p:nvPicPr>
          <p:cNvPr id="3074" name="Picture 2" descr="Mechanisms of pathogenesis in Machado-Joseph disease. Several ...">
            <a:extLst>
              <a:ext uri="{FF2B5EF4-FFF2-40B4-BE49-F238E27FC236}">
                <a16:creationId xmlns:a16="http://schemas.microsoft.com/office/drawing/2014/main" id="{87B20ABE-0EE6-4B96-8ACD-E02C0BA70E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6107" y="1325563"/>
            <a:ext cx="6161374" cy="5016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886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DBD248-B5A1-4B7F-9BF3-0944098B6D7B}"/>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Cataplexy – More Pieces of the Full Story</a:t>
            </a:r>
          </a:p>
        </p:txBody>
      </p:sp>
      <p:sp>
        <p:nvSpPr>
          <p:cNvPr id="7" name="Rectangle 6">
            <a:extLst>
              <a:ext uri="{FF2B5EF4-FFF2-40B4-BE49-F238E27FC236}">
                <a16:creationId xmlns:a16="http://schemas.microsoft.com/office/drawing/2014/main" id="{EF8394CD-7CE3-4605-B2D1-48E473AC25EB}"/>
              </a:ext>
            </a:extLst>
          </p:cNvPr>
          <p:cNvSpPr/>
          <p:nvPr/>
        </p:nvSpPr>
        <p:spPr>
          <a:xfrm>
            <a:off x="-2" y="6642556"/>
            <a:ext cx="9961420" cy="215444"/>
          </a:xfrm>
          <a:prstGeom prst="rect">
            <a:avLst/>
          </a:prstGeom>
        </p:spPr>
        <p:txBody>
          <a:bodyPr wrap="square">
            <a:spAutoFit/>
          </a:bodyPr>
          <a:lstStyle/>
          <a:p>
            <a:r>
              <a:rPr lang="en-US" sz="800" dirty="0"/>
              <a:t>Hasegawa, E., et al. (2017). "Serotonin neurons in the dorsal raphe mediate the </a:t>
            </a:r>
            <a:r>
              <a:rPr lang="en-US" sz="800" dirty="0" err="1"/>
              <a:t>anticataplectic</a:t>
            </a:r>
            <a:r>
              <a:rPr lang="en-US" sz="800" dirty="0"/>
              <a:t> action of orexin neurons by reducing amygdala activity." </a:t>
            </a:r>
            <a:r>
              <a:rPr lang="en-US" sz="800" u="sng" dirty="0"/>
              <a:t>Proceedings of the National Academy of Sciences </a:t>
            </a:r>
            <a:r>
              <a:rPr lang="en-US" sz="800" b="1" u="sng" dirty="0"/>
              <a:t>114</a:t>
            </a:r>
            <a:r>
              <a:rPr lang="en-US" sz="800" u="sng" dirty="0"/>
              <a:t>(17): E3526.</a:t>
            </a:r>
          </a:p>
        </p:txBody>
      </p:sp>
      <p:pic>
        <p:nvPicPr>
          <p:cNvPr id="16" name="Picture 15">
            <a:extLst>
              <a:ext uri="{FF2B5EF4-FFF2-40B4-BE49-F238E27FC236}">
                <a16:creationId xmlns:a16="http://schemas.microsoft.com/office/drawing/2014/main" id="{4F0F1064-81B3-438B-81FD-271003FD4B76}"/>
              </a:ext>
            </a:extLst>
          </p:cNvPr>
          <p:cNvPicPr>
            <a:picLocks noChangeAspect="1"/>
          </p:cNvPicPr>
          <p:nvPr/>
        </p:nvPicPr>
        <p:blipFill rotWithShape="1">
          <a:blip r:embed="rId3"/>
          <a:srcRect l="5540" t="15000" r="12386" b="6818"/>
          <a:stretch/>
        </p:blipFill>
        <p:spPr>
          <a:xfrm>
            <a:off x="136813" y="942110"/>
            <a:ext cx="4296642" cy="2302250"/>
          </a:xfrm>
          <a:prstGeom prst="rect">
            <a:avLst/>
          </a:prstGeom>
        </p:spPr>
      </p:pic>
      <p:pic>
        <p:nvPicPr>
          <p:cNvPr id="17" name="Picture 16">
            <a:extLst>
              <a:ext uri="{FF2B5EF4-FFF2-40B4-BE49-F238E27FC236}">
                <a16:creationId xmlns:a16="http://schemas.microsoft.com/office/drawing/2014/main" id="{DD7510F2-8958-4AF2-9F80-C0A1BC6C2BC9}"/>
              </a:ext>
            </a:extLst>
          </p:cNvPr>
          <p:cNvPicPr>
            <a:picLocks noChangeAspect="1"/>
          </p:cNvPicPr>
          <p:nvPr/>
        </p:nvPicPr>
        <p:blipFill rotWithShape="1">
          <a:blip r:embed="rId4"/>
          <a:srcRect l="5370" t="15000" r="12897" b="6969"/>
          <a:stretch/>
        </p:blipFill>
        <p:spPr>
          <a:xfrm>
            <a:off x="136813" y="3613641"/>
            <a:ext cx="4296642" cy="2307373"/>
          </a:xfrm>
          <a:prstGeom prst="rect">
            <a:avLst/>
          </a:prstGeom>
        </p:spPr>
      </p:pic>
      <p:pic>
        <p:nvPicPr>
          <p:cNvPr id="6" name="Picture 5">
            <a:extLst>
              <a:ext uri="{FF2B5EF4-FFF2-40B4-BE49-F238E27FC236}">
                <a16:creationId xmlns:a16="http://schemas.microsoft.com/office/drawing/2014/main" id="{95F2FDD7-9633-4BA5-9A82-94EC320D9DD5}"/>
              </a:ext>
            </a:extLst>
          </p:cNvPr>
          <p:cNvPicPr>
            <a:picLocks noChangeAspect="1"/>
          </p:cNvPicPr>
          <p:nvPr/>
        </p:nvPicPr>
        <p:blipFill rotWithShape="1">
          <a:blip r:embed="rId5"/>
          <a:srcRect l="6280" t="24652" r="19545" b="13788"/>
          <a:stretch/>
        </p:blipFill>
        <p:spPr>
          <a:xfrm>
            <a:off x="4829175" y="2129561"/>
            <a:ext cx="6967105" cy="3252439"/>
          </a:xfrm>
          <a:prstGeom prst="rect">
            <a:avLst/>
          </a:prstGeom>
        </p:spPr>
      </p:pic>
      <p:sp>
        <p:nvSpPr>
          <p:cNvPr id="2" name="Rectangle 1">
            <a:extLst>
              <a:ext uri="{FF2B5EF4-FFF2-40B4-BE49-F238E27FC236}">
                <a16:creationId xmlns:a16="http://schemas.microsoft.com/office/drawing/2014/main" id="{0B2C6ED5-181F-49B6-9A6F-F38434EC9A6B}"/>
              </a:ext>
            </a:extLst>
          </p:cNvPr>
          <p:cNvSpPr/>
          <p:nvPr/>
        </p:nvSpPr>
        <p:spPr>
          <a:xfrm>
            <a:off x="1537855" y="942110"/>
            <a:ext cx="3032413" cy="24868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063C7C-B2E2-49EC-844B-3C39F8DE97C0}"/>
              </a:ext>
            </a:extLst>
          </p:cNvPr>
          <p:cNvSpPr/>
          <p:nvPr/>
        </p:nvSpPr>
        <p:spPr>
          <a:xfrm>
            <a:off x="1598902" y="3808750"/>
            <a:ext cx="3032413" cy="24868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776A9E-0879-46AA-919B-D409A3CA089B}"/>
              </a:ext>
            </a:extLst>
          </p:cNvPr>
          <p:cNvSpPr/>
          <p:nvPr/>
        </p:nvSpPr>
        <p:spPr>
          <a:xfrm>
            <a:off x="9137938" y="1995055"/>
            <a:ext cx="3032413" cy="36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B874220-9EB5-43EE-B19F-EE1F0B0CF919}"/>
              </a:ext>
            </a:extLst>
          </p:cNvPr>
          <p:cNvSpPr txBox="1"/>
          <p:nvPr/>
        </p:nvSpPr>
        <p:spPr>
          <a:xfrm>
            <a:off x="1517072" y="2876770"/>
            <a:ext cx="9157854" cy="646331"/>
          </a:xfrm>
          <a:prstGeom prst="rect">
            <a:avLst/>
          </a:prstGeom>
          <a:solidFill>
            <a:schemeClr val="bg1">
              <a:alpha val="86000"/>
            </a:schemeClr>
          </a:solidFill>
        </p:spPr>
        <p:txBody>
          <a:bodyPr wrap="square" rtlCol="0">
            <a:spAutoFit/>
          </a:bodyPr>
          <a:lstStyle/>
          <a:p>
            <a:pPr algn="ctr"/>
            <a:r>
              <a:rPr lang="en-US" sz="3600" dirty="0">
                <a:effectLst>
                  <a:outerShdw blurRad="38100" dist="38100" dir="2700000" algn="tl">
                    <a:srgbClr val="000000">
                      <a:alpha val="43137"/>
                    </a:srgbClr>
                  </a:outerShdw>
                </a:effectLst>
              </a:rPr>
              <a:t>Orexin signals and activates serotonin neurons</a:t>
            </a:r>
          </a:p>
        </p:txBody>
      </p:sp>
    </p:spTree>
    <p:extLst>
      <p:ext uri="{BB962C8B-B14F-4D97-AF65-F5344CB8AC3E}">
        <p14:creationId xmlns:p14="http://schemas.microsoft.com/office/powerpoint/2010/main" val="385944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DBD248-B5A1-4B7F-9BF3-0944098B6D7B}"/>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Cataplexy – More Pieces of the Full Story</a:t>
            </a:r>
          </a:p>
        </p:txBody>
      </p:sp>
      <p:sp>
        <p:nvSpPr>
          <p:cNvPr id="7" name="Rectangle 6">
            <a:extLst>
              <a:ext uri="{FF2B5EF4-FFF2-40B4-BE49-F238E27FC236}">
                <a16:creationId xmlns:a16="http://schemas.microsoft.com/office/drawing/2014/main" id="{EF8394CD-7CE3-4605-B2D1-48E473AC25EB}"/>
              </a:ext>
            </a:extLst>
          </p:cNvPr>
          <p:cNvSpPr/>
          <p:nvPr/>
        </p:nvSpPr>
        <p:spPr>
          <a:xfrm>
            <a:off x="-2" y="6642556"/>
            <a:ext cx="9961420" cy="215444"/>
          </a:xfrm>
          <a:prstGeom prst="rect">
            <a:avLst/>
          </a:prstGeom>
        </p:spPr>
        <p:txBody>
          <a:bodyPr wrap="square">
            <a:spAutoFit/>
          </a:bodyPr>
          <a:lstStyle/>
          <a:p>
            <a:r>
              <a:rPr lang="en-US" sz="800" dirty="0"/>
              <a:t>Hasegawa, E., et al. (2017). "Serotonin neurons in the dorsal raphe mediate the </a:t>
            </a:r>
            <a:r>
              <a:rPr lang="en-US" sz="800" dirty="0" err="1"/>
              <a:t>anticataplectic</a:t>
            </a:r>
            <a:r>
              <a:rPr lang="en-US" sz="800" dirty="0"/>
              <a:t> action of orexin neurons by reducing amygdala activity." </a:t>
            </a:r>
            <a:r>
              <a:rPr lang="en-US" sz="800" u="sng" dirty="0"/>
              <a:t>Proceedings of the National Academy of Sciences </a:t>
            </a:r>
            <a:r>
              <a:rPr lang="en-US" sz="800" b="1" u="sng" dirty="0"/>
              <a:t>114</a:t>
            </a:r>
            <a:r>
              <a:rPr lang="en-US" sz="800" u="sng" dirty="0"/>
              <a:t>(17): E3526.</a:t>
            </a:r>
          </a:p>
        </p:txBody>
      </p:sp>
      <p:sp>
        <p:nvSpPr>
          <p:cNvPr id="12" name="TextBox 11">
            <a:extLst>
              <a:ext uri="{FF2B5EF4-FFF2-40B4-BE49-F238E27FC236}">
                <a16:creationId xmlns:a16="http://schemas.microsoft.com/office/drawing/2014/main" id="{9A36ABE3-C18F-4232-9A54-6121EC55594F}"/>
              </a:ext>
            </a:extLst>
          </p:cNvPr>
          <p:cNvSpPr txBox="1"/>
          <p:nvPr/>
        </p:nvSpPr>
        <p:spPr>
          <a:xfrm>
            <a:off x="191109" y="1162399"/>
            <a:ext cx="7005369" cy="584775"/>
          </a:xfrm>
          <a:prstGeom prst="rect">
            <a:avLst/>
          </a:prstGeom>
          <a:noFill/>
        </p:spPr>
        <p:txBody>
          <a:bodyPr wrap="square" rtlCol="0">
            <a:spAutoFit/>
          </a:bodyPr>
          <a:lstStyle/>
          <a:p>
            <a:pPr algn="ctr"/>
            <a:r>
              <a:rPr lang="en-US" sz="3200" dirty="0">
                <a:solidFill>
                  <a:srgbClr val="7030A0"/>
                </a:solidFill>
                <a:effectLst>
                  <a:outerShdw blurRad="38100" dist="38100" dir="2700000" algn="tl">
                    <a:srgbClr val="000000">
                      <a:alpha val="43137"/>
                    </a:srgbClr>
                  </a:outerShdw>
                </a:effectLst>
              </a:rPr>
              <a:t>AAV2</a:t>
            </a:r>
            <a:r>
              <a:rPr lang="en-US" sz="3200" dirty="0">
                <a:effectLst>
                  <a:outerShdw blurRad="38100" dist="38100" dir="2700000" algn="tl">
                    <a:srgbClr val="000000">
                      <a:alpha val="43137"/>
                    </a:srgbClr>
                  </a:outerShdw>
                </a:effectLst>
              </a:rPr>
              <a:t>-</a:t>
            </a:r>
            <a:r>
              <a:rPr lang="en-US" sz="3200" dirty="0">
                <a:solidFill>
                  <a:schemeClr val="accent2"/>
                </a:solidFill>
                <a:effectLst>
                  <a:outerShdw blurRad="38100" dist="38100" dir="2700000" algn="tl">
                    <a:srgbClr val="000000">
                      <a:alpha val="43137"/>
                    </a:srgbClr>
                  </a:outerShdw>
                </a:effectLst>
              </a:rPr>
              <a:t>EF1</a:t>
            </a:r>
            <a:r>
              <a:rPr lang="el-GR" sz="3200" dirty="0">
                <a:solidFill>
                  <a:schemeClr val="accent2"/>
                </a:solidFill>
                <a:effectLst>
                  <a:outerShdw blurRad="38100" dist="38100" dir="2700000" algn="tl">
                    <a:srgbClr val="000000">
                      <a:alpha val="43137"/>
                    </a:srgbClr>
                  </a:outerShdw>
                </a:effectLst>
              </a:rPr>
              <a:t>α</a:t>
            </a:r>
            <a:r>
              <a:rPr lang="en-US" sz="3200" dirty="0">
                <a:effectLst>
                  <a:outerShdw blurRad="38100" dist="38100" dir="2700000" algn="tl">
                    <a:srgbClr val="000000">
                      <a:alpha val="43137"/>
                    </a:srgbClr>
                  </a:outerShdw>
                </a:effectLst>
              </a:rPr>
              <a:t>-</a:t>
            </a:r>
            <a:r>
              <a:rPr lang="en-US" sz="3200" dirty="0">
                <a:solidFill>
                  <a:schemeClr val="accent5">
                    <a:lumMod val="50000"/>
                  </a:schemeClr>
                </a:solidFill>
                <a:effectLst>
                  <a:outerShdw blurRad="38100" dist="38100" dir="2700000" algn="tl">
                    <a:srgbClr val="000000">
                      <a:alpha val="43137"/>
                    </a:srgbClr>
                  </a:outerShdw>
                </a:effectLst>
              </a:rPr>
              <a:t>DIO</a:t>
            </a:r>
            <a:r>
              <a:rPr lang="en-US" sz="3200" dirty="0">
                <a:effectLst>
                  <a:outerShdw blurRad="38100" dist="38100" dir="2700000" algn="tl">
                    <a:srgbClr val="000000">
                      <a:alpha val="43137"/>
                    </a:srgbClr>
                  </a:outerShdw>
                </a:effectLst>
              </a:rPr>
              <a:t>-</a:t>
            </a:r>
            <a:r>
              <a:rPr lang="en-US" sz="3200" dirty="0">
                <a:solidFill>
                  <a:srgbClr val="40702E"/>
                </a:solidFill>
                <a:effectLst>
                  <a:outerShdw blurRad="38100" dist="38100" dir="2700000" algn="tl">
                    <a:srgbClr val="000000">
                      <a:alpha val="43137"/>
                    </a:srgbClr>
                  </a:outerShdw>
                </a:effectLst>
              </a:rPr>
              <a:t>SSFO</a:t>
            </a:r>
            <a:r>
              <a:rPr lang="en-US" sz="3200" dirty="0">
                <a:effectLst>
                  <a:outerShdw blurRad="38100" dist="38100" dir="2700000" algn="tl">
                    <a:srgbClr val="000000">
                      <a:alpha val="43137"/>
                    </a:srgbClr>
                  </a:outerShdw>
                </a:effectLst>
              </a:rPr>
              <a:t>-</a:t>
            </a:r>
            <a:r>
              <a:rPr lang="en-US" sz="3200" dirty="0">
                <a:solidFill>
                  <a:srgbClr val="FFFF00"/>
                </a:solidFill>
                <a:effectLst>
                  <a:outerShdw blurRad="38100" dist="38100" dir="2700000" algn="tl">
                    <a:srgbClr val="000000">
                      <a:alpha val="43137"/>
                    </a:srgbClr>
                  </a:outerShdw>
                </a:effectLst>
              </a:rPr>
              <a:t>EYFP</a:t>
            </a:r>
          </a:p>
        </p:txBody>
      </p:sp>
      <p:sp>
        <p:nvSpPr>
          <p:cNvPr id="13" name="TextBox 12">
            <a:extLst>
              <a:ext uri="{FF2B5EF4-FFF2-40B4-BE49-F238E27FC236}">
                <a16:creationId xmlns:a16="http://schemas.microsoft.com/office/drawing/2014/main" id="{5AD8DBD1-E747-486F-827E-DE50E054C932}"/>
              </a:ext>
            </a:extLst>
          </p:cNvPr>
          <p:cNvSpPr txBox="1"/>
          <p:nvPr/>
        </p:nvSpPr>
        <p:spPr>
          <a:xfrm>
            <a:off x="1316575" y="1616886"/>
            <a:ext cx="4623955" cy="369332"/>
          </a:xfrm>
          <a:prstGeom prst="rect">
            <a:avLst/>
          </a:prstGeom>
          <a:noFill/>
        </p:spPr>
        <p:txBody>
          <a:bodyPr wrap="square" rtlCol="0">
            <a:spAutoFit/>
          </a:bodyPr>
          <a:lstStyle/>
          <a:p>
            <a:pPr algn="ctr"/>
            <a:r>
              <a:rPr lang="en-US" dirty="0">
                <a:solidFill>
                  <a:srgbClr val="7030A0"/>
                </a:solidFill>
              </a:rPr>
              <a:t>Adeno-Associated Virus Serotype 2</a:t>
            </a:r>
          </a:p>
        </p:txBody>
      </p:sp>
      <p:sp>
        <p:nvSpPr>
          <p:cNvPr id="14" name="TextBox 13">
            <a:extLst>
              <a:ext uri="{FF2B5EF4-FFF2-40B4-BE49-F238E27FC236}">
                <a16:creationId xmlns:a16="http://schemas.microsoft.com/office/drawing/2014/main" id="{582E4BFC-AF3B-4687-9EB2-EC97A61AF985}"/>
              </a:ext>
            </a:extLst>
          </p:cNvPr>
          <p:cNvSpPr txBox="1"/>
          <p:nvPr/>
        </p:nvSpPr>
        <p:spPr>
          <a:xfrm>
            <a:off x="603903" y="1902188"/>
            <a:ext cx="6049297" cy="369332"/>
          </a:xfrm>
          <a:prstGeom prst="rect">
            <a:avLst/>
          </a:prstGeom>
          <a:noFill/>
        </p:spPr>
        <p:txBody>
          <a:bodyPr wrap="square" rtlCol="0">
            <a:spAutoFit/>
          </a:bodyPr>
          <a:lstStyle/>
          <a:p>
            <a:pPr algn="ctr"/>
            <a:r>
              <a:rPr lang="en-US" dirty="0">
                <a:solidFill>
                  <a:schemeClr val="accent2"/>
                </a:solidFill>
              </a:rPr>
              <a:t>Elongation Factor 1 alpha promoter</a:t>
            </a:r>
          </a:p>
        </p:txBody>
      </p:sp>
      <p:sp>
        <p:nvSpPr>
          <p:cNvPr id="15" name="TextBox 14">
            <a:extLst>
              <a:ext uri="{FF2B5EF4-FFF2-40B4-BE49-F238E27FC236}">
                <a16:creationId xmlns:a16="http://schemas.microsoft.com/office/drawing/2014/main" id="{952221C7-54C7-4CD4-8744-BFDE98F0033E}"/>
              </a:ext>
            </a:extLst>
          </p:cNvPr>
          <p:cNvSpPr txBox="1"/>
          <p:nvPr/>
        </p:nvSpPr>
        <p:spPr>
          <a:xfrm>
            <a:off x="0" y="2195956"/>
            <a:ext cx="7332247" cy="369332"/>
          </a:xfrm>
          <a:prstGeom prst="rect">
            <a:avLst/>
          </a:prstGeom>
          <a:noFill/>
        </p:spPr>
        <p:txBody>
          <a:bodyPr wrap="square" rtlCol="0">
            <a:spAutoFit/>
          </a:bodyPr>
          <a:lstStyle/>
          <a:p>
            <a:pPr algn="ctr"/>
            <a:r>
              <a:rPr lang="en-US" dirty="0">
                <a:solidFill>
                  <a:schemeClr val="accent5">
                    <a:lumMod val="50000"/>
                  </a:schemeClr>
                </a:solidFill>
              </a:rPr>
              <a:t>Conditional Gene Expression Sequence (Double-</a:t>
            </a:r>
            <a:r>
              <a:rPr lang="en-US" dirty="0" err="1">
                <a:solidFill>
                  <a:schemeClr val="accent5">
                    <a:lumMod val="50000"/>
                  </a:schemeClr>
                </a:solidFill>
              </a:rPr>
              <a:t>floxed</a:t>
            </a:r>
            <a:r>
              <a:rPr lang="en-US" dirty="0">
                <a:solidFill>
                  <a:schemeClr val="accent5">
                    <a:lumMod val="50000"/>
                  </a:schemeClr>
                </a:solidFill>
              </a:rPr>
              <a:t> Inverse Orientation)</a:t>
            </a:r>
          </a:p>
        </p:txBody>
      </p:sp>
      <p:sp>
        <p:nvSpPr>
          <p:cNvPr id="18" name="TextBox 17">
            <a:extLst>
              <a:ext uri="{FF2B5EF4-FFF2-40B4-BE49-F238E27FC236}">
                <a16:creationId xmlns:a16="http://schemas.microsoft.com/office/drawing/2014/main" id="{46CA2C35-9F65-4900-9CBA-5BFEDE05CC36}"/>
              </a:ext>
            </a:extLst>
          </p:cNvPr>
          <p:cNvSpPr txBox="1"/>
          <p:nvPr/>
        </p:nvSpPr>
        <p:spPr>
          <a:xfrm>
            <a:off x="559879" y="2494476"/>
            <a:ext cx="6049297" cy="369332"/>
          </a:xfrm>
          <a:prstGeom prst="rect">
            <a:avLst/>
          </a:prstGeom>
          <a:noFill/>
        </p:spPr>
        <p:txBody>
          <a:bodyPr wrap="square" rtlCol="0">
            <a:spAutoFit/>
          </a:bodyPr>
          <a:lstStyle/>
          <a:p>
            <a:pPr algn="ctr"/>
            <a:r>
              <a:rPr lang="en-US" dirty="0">
                <a:solidFill>
                  <a:srgbClr val="40702E"/>
                </a:solidFill>
              </a:rPr>
              <a:t>Stabilized Step-Function Opsin (630 nm)</a:t>
            </a:r>
          </a:p>
        </p:txBody>
      </p:sp>
      <p:sp>
        <p:nvSpPr>
          <p:cNvPr id="19" name="TextBox 18">
            <a:extLst>
              <a:ext uri="{FF2B5EF4-FFF2-40B4-BE49-F238E27FC236}">
                <a16:creationId xmlns:a16="http://schemas.microsoft.com/office/drawing/2014/main" id="{DB51A949-A4A7-42BE-B2BA-F9BC6C7010A3}"/>
              </a:ext>
            </a:extLst>
          </p:cNvPr>
          <p:cNvSpPr txBox="1"/>
          <p:nvPr/>
        </p:nvSpPr>
        <p:spPr>
          <a:xfrm>
            <a:off x="320551" y="2773707"/>
            <a:ext cx="6527951" cy="369332"/>
          </a:xfrm>
          <a:prstGeom prst="rect">
            <a:avLst/>
          </a:prstGeom>
          <a:noFill/>
        </p:spPr>
        <p:txBody>
          <a:bodyPr wrap="square" rtlCol="0">
            <a:spAutoFit/>
          </a:bodyPr>
          <a:lstStyle/>
          <a:p>
            <a:pPr algn="ctr"/>
            <a:r>
              <a:rPr lang="en-US" dirty="0">
                <a:solidFill>
                  <a:srgbClr val="FFFF00"/>
                </a:solidFill>
                <a:effectLst>
                  <a:outerShdw blurRad="38100" dist="38100" dir="2700000" algn="tl">
                    <a:srgbClr val="000000">
                      <a:alpha val="43137"/>
                    </a:srgbClr>
                  </a:outerShdw>
                </a:effectLst>
              </a:rPr>
              <a:t>Enhanced Yellow Fluorescent Protein</a:t>
            </a:r>
          </a:p>
        </p:txBody>
      </p:sp>
      <p:pic>
        <p:nvPicPr>
          <p:cNvPr id="22" name="Picture 21">
            <a:extLst>
              <a:ext uri="{FF2B5EF4-FFF2-40B4-BE49-F238E27FC236}">
                <a16:creationId xmlns:a16="http://schemas.microsoft.com/office/drawing/2014/main" id="{126079B9-9DDD-4EFD-AE41-4B907AA2EB84}"/>
              </a:ext>
            </a:extLst>
          </p:cNvPr>
          <p:cNvPicPr>
            <a:picLocks noChangeAspect="1"/>
          </p:cNvPicPr>
          <p:nvPr/>
        </p:nvPicPr>
        <p:blipFill rotWithShape="1">
          <a:blip r:embed="rId3"/>
          <a:srcRect l="47216" t="15455" r="12812" b="6969"/>
          <a:stretch/>
        </p:blipFill>
        <p:spPr>
          <a:xfrm>
            <a:off x="2114571" y="3168786"/>
            <a:ext cx="3158443" cy="3448023"/>
          </a:xfrm>
          <a:prstGeom prst="rect">
            <a:avLst/>
          </a:prstGeom>
        </p:spPr>
      </p:pic>
      <p:pic>
        <p:nvPicPr>
          <p:cNvPr id="23" name="Picture 22">
            <a:extLst>
              <a:ext uri="{FF2B5EF4-FFF2-40B4-BE49-F238E27FC236}">
                <a16:creationId xmlns:a16="http://schemas.microsoft.com/office/drawing/2014/main" id="{BB7B9B4E-B774-4A26-AFC7-FAA3A6D1D982}"/>
              </a:ext>
            </a:extLst>
          </p:cNvPr>
          <p:cNvPicPr>
            <a:picLocks noChangeAspect="1"/>
          </p:cNvPicPr>
          <p:nvPr/>
        </p:nvPicPr>
        <p:blipFill rotWithShape="1">
          <a:blip r:embed="rId4"/>
          <a:srcRect l="69388" t="21818" r="11619" b="35303"/>
          <a:stretch/>
        </p:blipFill>
        <p:spPr>
          <a:xfrm>
            <a:off x="7561174" y="1552728"/>
            <a:ext cx="3829129" cy="4862662"/>
          </a:xfrm>
          <a:prstGeom prst="rect">
            <a:avLst/>
          </a:prstGeom>
        </p:spPr>
      </p:pic>
    </p:spTree>
    <p:extLst>
      <p:ext uri="{BB962C8B-B14F-4D97-AF65-F5344CB8AC3E}">
        <p14:creationId xmlns:p14="http://schemas.microsoft.com/office/powerpoint/2010/main" val="114554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P spid="15" grpId="0"/>
      <p:bldP spid="18"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DBD248-B5A1-4B7F-9BF3-0944098B6D7B}"/>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Cataplexy – More Pieces of the Full Story</a:t>
            </a:r>
          </a:p>
        </p:txBody>
      </p:sp>
      <p:sp>
        <p:nvSpPr>
          <p:cNvPr id="7" name="Rectangle 6">
            <a:extLst>
              <a:ext uri="{FF2B5EF4-FFF2-40B4-BE49-F238E27FC236}">
                <a16:creationId xmlns:a16="http://schemas.microsoft.com/office/drawing/2014/main" id="{EF8394CD-7CE3-4605-B2D1-48E473AC25EB}"/>
              </a:ext>
            </a:extLst>
          </p:cNvPr>
          <p:cNvSpPr/>
          <p:nvPr/>
        </p:nvSpPr>
        <p:spPr>
          <a:xfrm>
            <a:off x="-2" y="6642556"/>
            <a:ext cx="9961420" cy="215444"/>
          </a:xfrm>
          <a:prstGeom prst="rect">
            <a:avLst/>
          </a:prstGeom>
        </p:spPr>
        <p:txBody>
          <a:bodyPr wrap="square">
            <a:spAutoFit/>
          </a:bodyPr>
          <a:lstStyle/>
          <a:p>
            <a:r>
              <a:rPr lang="en-US" sz="800" dirty="0"/>
              <a:t>Hasegawa, E., et al. (2017). "Serotonin neurons in the dorsal raphe mediate the </a:t>
            </a:r>
            <a:r>
              <a:rPr lang="en-US" sz="800" dirty="0" err="1"/>
              <a:t>anticataplectic</a:t>
            </a:r>
            <a:r>
              <a:rPr lang="en-US" sz="800" dirty="0"/>
              <a:t> action of orexin neurons by reducing amygdala activity." </a:t>
            </a:r>
            <a:r>
              <a:rPr lang="en-US" sz="800" u="sng" dirty="0"/>
              <a:t>Proceedings of the National Academy of Sciences </a:t>
            </a:r>
            <a:r>
              <a:rPr lang="en-US" sz="800" b="1" u="sng" dirty="0"/>
              <a:t>114</a:t>
            </a:r>
            <a:r>
              <a:rPr lang="en-US" sz="800" u="sng" dirty="0"/>
              <a:t>(17): E3526.</a:t>
            </a:r>
          </a:p>
        </p:txBody>
      </p:sp>
      <p:pic>
        <p:nvPicPr>
          <p:cNvPr id="16" name="Picture 15">
            <a:extLst>
              <a:ext uri="{FF2B5EF4-FFF2-40B4-BE49-F238E27FC236}">
                <a16:creationId xmlns:a16="http://schemas.microsoft.com/office/drawing/2014/main" id="{D3C3FB3F-0EF8-4212-81AC-3A528248B9A0}"/>
              </a:ext>
            </a:extLst>
          </p:cNvPr>
          <p:cNvPicPr>
            <a:picLocks noChangeAspect="1"/>
          </p:cNvPicPr>
          <p:nvPr/>
        </p:nvPicPr>
        <p:blipFill rotWithShape="1">
          <a:blip r:embed="rId3"/>
          <a:srcRect l="5114" t="29697" r="64829" b="28939"/>
          <a:stretch/>
        </p:blipFill>
        <p:spPr>
          <a:xfrm>
            <a:off x="6280978" y="1675247"/>
            <a:ext cx="5518231" cy="4271673"/>
          </a:xfrm>
          <a:prstGeom prst="rect">
            <a:avLst/>
          </a:prstGeom>
        </p:spPr>
      </p:pic>
      <p:sp>
        <p:nvSpPr>
          <p:cNvPr id="17" name="TextBox 16">
            <a:extLst>
              <a:ext uri="{FF2B5EF4-FFF2-40B4-BE49-F238E27FC236}">
                <a16:creationId xmlns:a16="http://schemas.microsoft.com/office/drawing/2014/main" id="{59FF36CC-6604-45D3-AF66-9D6DFC907F48}"/>
              </a:ext>
            </a:extLst>
          </p:cNvPr>
          <p:cNvSpPr txBox="1"/>
          <p:nvPr/>
        </p:nvSpPr>
        <p:spPr>
          <a:xfrm>
            <a:off x="551386" y="1152027"/>
            <a:ext cx="3241964" cy="523220"/>
          </a:xfrm>
          <a:prstGeom prst="rect">
            <a:avLst/>
          </a:prstGeom>
          <a:noFill/>
        </p:spPr>
        <p:txBody>
          <a:bodyPr wrap="square" rtlCol="0">
            <a:spAutoFit/>
          </a:bodyPr>
          <a:lstStyle/>
          <a:p>
            <a:pPr algn="ctr"/>
            <a:r>
              <a:rPr lang="en-US" sz="2800" dirty="0"/>
              <a:t>Orexin-Ataxin3 Mice</a:t>
            </a:r>
          </a:p>
        </p:txBody>
      </p:sp>
      <p:pic>
        <p:nvPicPr>
          <p:cNvPr id="20" name="Picture 19">
            <a:extLst>
              <a:ext uri="{FF2B5EF4-FFF2-40B4-BE49-F238E27FC236}">
                <a16:creationId xmlns:a16="http://schemas.microsoft.com/office/drawing/2014/main" id="{20400C11-A85F-4D29-8F02-7C139237BB2B}"/>
              </a:ext>
            </a:extLst>
          </p:cNvPr>
          <p:cNvPicPr>
            <a:picLocks noChangeAspect="1"/>
          </p:cNvPicPr>
          <p:nvPr/>
        </p:nvPicPr>
        <p:blipFill>
          <a:blip r:embed="rId4"/>
          <a:stretch>
            <a:fillRect/>
          </a:stretch>
        </p:blipFill>
        <p:spPr>
          <a:xfrm>
            <a:off x="673282" y="1675247"/>
            <a:ext cx="2998172" cy="1994097"/>
          </a:xfrm>
          <a:prstGeom prst="rect">
            <a:avLst/>
          </a:prstGeom>
        </p:spPr>
      </p:pic>
      <p:sp>
        <p:nvSpPr>
          <p:cNvPr id="2" name="TextBox 1">
            <a:extLst>
              <a:ext uri="{FF2B5EF4-FFF2-40B4-BE49-F238E27FC236}">
                <a16:creationId xmlns:a16="http://schemas.microsoft.com/office/drawing/2014/main" id="{AB799A37-C575-42C3-91A8-ED319308154B}"/>
              </a:ext>
            </a:extLst>
          </p:cNvPr>
          <p:cNvSpPr txBox="1"/>
          <p:nvPr/>
        </p:nvSpPr>
        <p:spPr>
          <a:xfrm>
            <a:off x="9914991" y="1829719"/>
            <a:ext cx="2632364" cy="338554"/>
          </a:xfrm>
          <a:prstGeom prst="rect">
            <a:avLst/>
          </a:prstGeom>
          <a:noFill/>
        </p:spPr>
        <p:txBody>
          <a:bodyPr wrap="square" rtlCol="0">
            <a:spAutoFit/>
          </a:bodyPr>
          <a:lstStyle/>
          <a:p>
            <a:r>
              <a:rPr lang="en-US" sz="1600" dirty="0"/>
              <a:t>= Cataplexy-Like Episodes</a:t>
            </a:r>
          </a:p>
        </p:txBody>
      </p:sp>
      <p:pic>
        <p:nvPicPr>
          <p:cNvPr id="21" name="Picture 20">
            <a:extLst>
              <a:ext uri="{FF2B5EF4-FFF2-40B4-BE49-F238E27FC236}">
                <a16:creationId xmlns:a16="http://schemas.microsoft.com/office/drawing/2014/main" id="{74CF2FC2-E6EA-4A70-AC77-37F34D0C7B93}"/>
              </a:ext>
            </a:extLst>
          </p:cNvPr>
          <p:cNvPicPr>
            <a:picLocks noChangeAspect="1"/>
          </p:cNvPicPr>
          <p:nvPr/>
        </p:nvPicPr>
        <p:blipFill rotWithShape="1">
          <a:blip r:embed="rId5"/>
          <a:srcRect l="2642" t="21515" r="6250" b="19091"/>
          <a:stretch/>
        </p:blipFill>
        <p:spPr>
          <a:xfrm>
            <a:off x="163506" y="4117439"/>
            <a:ext cx="5932494" cy="2175433"/>
          </a:xfrm>
          <a:prstGeom prst="rect">
            <a:avLst/>
          </a:prstGeom>
        </p:spPr>
      </p:pic>
      <p:sp>
        <p:nvSpPr>
          <p:cNvPr id="24" name="TextBox 23">
            <a:extLst>
              <a:ext uri="{FF2B5EF4-FFF2-40B4-BE49-F238E27FC236}">
                <a16:creationId xmlns:a16="http://schemas.microsoft.com/office/drawing/2014/main" id="{9B9DF398-D052-4BB8-84A0-5F0399851E62}"/>
              </a:ext>
            </a:extLst>
          </p:cNvPr>
          <p:cNvSpPr txBox="1"/>
          <p:nvPr/>
        </p:nvSpPr>
        <p:spPr>
          <a:xfrm>
            <a:off x="0" y="5445903"/>
            <a:ext cx="1745675" cy="523220"/>
          </a:xfrm>
          <a:prstGeom prst="rect">
            <a:avLst/>
          </a:prstGeom>
          <a:noFill/>
        </p:spPr>
        <p:txBody>
          <a:bodyPr wrap="square" rtlCol="0">
            <a:spAutoFit/>
          </a:bodyPr>
          <a:lstStyle/>
          <a:p>
            <a:pPr algn="ctr"/>
            <a:r>
              <a:rPr lang="en-US" sz="2800" dirty="0"/>
              <a:t>DRN</a:t>
            </a:r>
          </a:p>
        </p:txBody>
      </p:sp>
      <p:sp>
        <p:nvSpPr>
          <p:cNvPr id="25" name="TextBox 24">
            <a:extLst>
              <a:ext uri="{FF2B5EF4-FFF2-40B4-BE49-F238E27FC236}">
                <a16:creationId xmlns:a16="http://schemas.microsoft.com/office/drawing/2014/main" id="{4DF49119-CD78-4B1E-9A9C-D935BCE0C5D8}"/>
              </a:ext>
            </a:extLst>
          </p:cNvPr>
          <p:cNvSpPr txBox="1"/>
          <p:nvPr/>
        </p:nvSpPr>
        <p:spPr>
          <a:xfrm>
            <a:off x="2533315" y="3065434"/>
            <a:ext cx="7125369" cy="1754326"/>
          </a:xfrm>
          <a:prstGeom prst="rect">
            <a:avLst/>
          </a:prstGeom>
          <a:solidFill>
            <a:schemeClr val="bg1">
              <a:alpha val="86000"/>
            </a:schemeClr>
          </a:solidFill>
        </p:spPr>
        <p:txBody>
          <a:bodyPr wrap="square" rtlCol="0">
            <a:spAutoFit/>
          </a:bodyPr>
          <a:lstStyle/>
          <a:p>
            <a:pPr algn="ctr"/>
            <a:r>
              <a:rPr lang="en-US" sz="3600" dirty="0">
                <a:effectLst>
                  <a:outerShdw blurRad="38100" dist="38100" dir="2700000" algn="tl">
                    <a:srgbClr val="000000">
                      <a:alpha val="43137"/>
                    </a:srgbClr>
                  </a:outerShdw>
                </a:effectLst>
              </a:rPr>
              <a:t>Serotonergic Cells Regulate Cataplexy</a:t>
            </a:r>
          </a:p>
          <a:p>
            <a:pPr algn="ctr"/>
            <a:endParaRPr lang="en-US" sz="3600" dirty="0">
              <a:effectLst>
                <a:outerShdw blurRad="38100" dist="38100" dir="2700000" algn="tl">
                  <a:srgbClr val="000000">
                    <a:alpha val="43137"/>
                  </a:srgbClr>
                </a:outerShdw>
              </a:effectLst>
            </a:endParaRPr>
          </a:p>
          <a:p>
            <a:pPr algn="ctr"/>
            <a:r>
              <a:rPr lang="en-US" sz="3600" dirty="0">
                <a:effectLst>
                  <a:outerShdw blurRad="38100" dist="38100" dir="2700000" algn="tl">
                    <a:srgbClr val="000000">
                      <a:alpha val="43137"/>
                    </a:srgbClr>
                  </a:outerShdw>
                </a:effectLst>
              </a:rPr>
              <a:t>But what about the cataplexy circuit?</a:t>
            </a:r>
          </a:p>
        </p:txBody>
      </p:sp>
    </p:spTree>
    <p:extLst>
      <p:ext uri="{BB962C8B-B14F-4D97-AF65-F5344CB8AC3E}">
        <p14:creationId xmlns:p14="http://schemas.microsoft.com/office/powerpoint/2010/main" val="397269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fade">
                                      <p:cBhvr>
                                        <p:cTn id="18" dur="500"/>
                                        <p:tgtEl>
                                          <p:spTgt spid="2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xEl>
                                              <p:pRg st="2" end="2"/>
                                            </p:txEl>
                                          </p:spTgt>
                                        </p:tgtEl>
                                        <p:attrNameLst>
                                          <p:attrName>style.visibility</p:attrName>
                                        </p:attrNameLst>
                                      </p:cBhvr>
                                      <p:to>
                                        <p:strVal val="visible"/>
                                      </p:to>
                                    </p:set>
                                    <p:animEffect transition="in" filter="fade">
                                      <p:cBhvr>
                                        <p:cTn id="23"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DBD248-B5A1-4B7F-9BF3-0944098B6D7B}"/>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Cataplexy – More Pieces of the Full Story</a:t>
            </a:r>
          </a:p>
        </p:txBody>
      </p:sp>
      <p:sp>
        <p:nvSpPr>
          <p:cNvPr id="7" name="Rectangle 6">
            <a:extLst>
              <a:ext uri="{FF2B5EF4-FFF2-40B4-BE49-F238E27FC236}">
                <a16:creationId xmlns:a16="http://schemas.microsoft.com/office/drawing/2014/main" id="{EF8394CD-7CE3-4605-B2D1-48E473AC25EB}"/>
              </a:ext>
            </a:extLst>
          </p:cNvPr>
          <p:cNvSpPr/>
          <p:nvPr/>
        </p:nvSpPr>
        <p:spPr>
          <a:xfrm>
            <a:off x="-1" y="6642556"/>
            <a:ext cx="6096000" cy="215444"/>
          </a:xfrm>
          <a:prstGeom prst="rect">
            <a:avLst/>
          </a:prstGeom>
        </p:spPr>
        <p:txBody>
          <a:bodyPr>
            <a:spAutoFit/>
          </a:bodyPr>
          <a:lstStyle/>
          <a:p>
            <a:r>
              <a:rPr lang="en-US" sz="800" dirty="0" err="1"/>
              <a:t>Pintwala</a:t>
            </a:r>
            <a:r>
              <a:rPr lang="en-US" sz="800" dirty="0"/>
              <a:t>, S. and J. </a:t>
            </a:r>
            <a:r>
              <a:rPr lang="en-US" sz="800" dirty="0" err="1"/>
              <a:t>Peever</a:t>
            </a:r>
            <a:r>
              <a:rPr lang="en-US" sz="800" dirty="0"/>
              <a:t> (2017). "Circuit mechanisms of sleepiness and cataplexy in narcolepsy." </a:t>
            </a:r>
            <a:r>
              <a:rPr lang="en-US" sz="800" u="sng" dirty="0"/>
              <a:t>Current opinion in neurobiology </a:t>
            </a:r>
            <a:r>
              <a:rPr lang="en-US" sz="800" b="1" u="sng" dirty="0"/>
              <a:t>44</a:t>
            </a:r>
            <a:r>
              <a:rPr lang="en-US" sz="800" u="sng" dirty="0"/>
              <a:t>: 50-58.</a:t>
            </a:r>
          </a:p>
        </p:txBody>
      </p:sp>
      <p:pic>
        <p:nvPicPr>
          <p:cNvPr id="2" name="Picture 1">
            <a:extLst>
              <a:ext uri="{FF2B5EF4-FFF2-40B4-BE49-F238E27FC236}">
                <a16:creationId xmlns:a16="http://schemas.microsoft.com/office/drawing/2014/main" id="{FB80B964-2ADD-44C9-A599-61202A1F474D}"/>
              </a:ext>
            </a:extLst>
          </p:cNvPr>
          <p:cNvPicPr>
            <a:picLocks noChangeAspect="1"/>
          </p:cNvPicPr>
          <p:nvPr/>
        </p:nvPicPr>
        <p:blipFill>
          <a:blip r:embed="rId3"/>
          <a:stretch>
            <a:fillRect/>
          </a:stretch>
        </p:blipFill>
        <p:spPr>
          <a:xfrm>
            <a:off x="93318" y="1731729"/>
            <a:ext cx="7073166" cy="4150446"/>
          </a:xfrm>
          <a:prstGeom prst="rect">
            <a:avLst/>
          </a:prstGeom>
        </p:spPr>
      </p:pic>
      <p:pic>
        <p:nvPicPr>
          <p:cNvPr id="16" name="Picture 15">
            <a:extLst>
              <a:ext uri="{FF2B5EF4-FFF2-40B4-BE49-F238E27FC236}">
                <a16:creationId xmlns:a16="http://schemas.microsoft.com/office/drawing/2014/main" id="{02FF7DC4-F714-47C5-AD0D-9F82DFEC47AD}"/>
              </a:ext>
            </a:extLst>
          </p:cNvPr>
          <p:cNvPicPr>
            <a:picLocks noChangeAspect="1"/>
          </p:cNvPicPr>
          <p:nvPr/>
        </p:nvPicPr>
        <p:blipFill rotWithShape="1">
          <a:blip r:embed="rId4"/>
          <a:srcRect l="62898" t="15758" r="12386" b="33346"/>
          <a:stretch/>
        </p:blipFill>
        <p:spPr>
          <a:xfrm>
            <a:off x="7651172" y="1446791"/>
            <a:ext cx="4196196" cy="4860574"/>
          </a:xfrm>
          <a:prstGeom prst="rect">
            <a:avLst/>
          </a:prstGeom>
        </p:spPr>
      </p:pic>
      <p:sp>
        <p:nvSpPr>
          <p:cNvPr id="13" name="Rectangle 12">
            <a:extLst>
              <a:ext uri="{FF2B5EF4-FFF2-40B4-BE49-F238E27FC236}">
                <a16:creationId xmlns:a16="http://schemas.microsoft.com/office/drawing/2014/main" id="{8018E1BB-F3EA-41AC-8EAE-DFE9722D64CB}"/>
              </a:ext>
            </a:extLst>
          </p:cNvPr>
          <p:cNvSpPr/>
          <p:nvPr/>
        </p:nvSpPr>
        <p:spPr>
          <a:xfrm>
            <a:off x="8631382" y="1953491"/>
            <a:ext cx="484909" cy="1922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BA3F3FB-6B07-44AC-A63F-BE4F066BE76F}"/>
              </a:ext>
            </a:extLst>
          </p:cNvPr>
          <p:cNvSpPr/>
          <p:nvPr/>
        </p:nvSpPr>
        <p:spPr>
          <a:xfrm>
            <a:off x="8631382" y="4308765"/>
            <a:ext cx="484909" cy="1922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CBF1FFB-B3ED-44F4-8BFA-BA1C6E76CB72}"/>
              </a:ext>
            </a:extLst>
          </p:cNvPr>
          <p:cNvSpPr/>
          <p:nvPr/>
        </p:nvSpPr>
        <p:spPr>
          <a:xfrm>
            <a:off x="9116291" y="2013383"/>
            <a:ext cx="637309" cy="1922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9D8BF2D-9469-4026-A195-C9A7C54E4214}"/>
              </a:ext>
            </a:extLst>
          </p:cNvPr>
          <p:cNvSpPr/>
          <p:nvPr/>
        </p:nvSpPr>
        <p:spPr>
          <a:xfrm>
            <a:off x="9111961" y="4368657"/>
            <a:ext cx="637309" cy="1922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4094F6B-406A-4E0D-B67B-0E54FAB04869}"/>
              </a:ext>
            </a:extLst>
          </p:cNvPr>
          <p:cNvSpPr/>
          <p:nvPr/>
        </p:nvSpPr>
        <p:spPr>
          <a:xfrm>
            <a:off x="9749270" y="1919864"/>
            <a:ext cx="637309" cy="1922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6016CC8-CD40-4967-9FC0-B52C1EC2E76C}"/>
              </a:ext>
            </a:extLst>
          </p:cNvPr>
          <p:cNvSpPr/>
          <p:nvPr/>
        </p:nvSpPr>
        <p:spPr>
          <a:xfrm>
            <a:off x="9749269" y="4502212"/>
            <a:ext cx="637309" cy="1922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94D1BE9-A368-4D41-9A7B-DC9DE4693CFD}"/>
              </a:ext>
            </a:extLst>
          </p:cNvPr>
          <p:cNvSpPr/>
          <p:nvPr/>
        </p:nvSpPr>
        <p:spPr>
          <a:xfrm>
            <a:off x="10386578" y="2033646"/>
            <a:ext cx="637309" cy="1922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77F06FE-F01C-4B76-8786-40B22C6C9E74}"/>
              </a:ext>
            </a:extLst>
          </p:cNvPr>
          <p:cNvSpPr/>
          <p:nvPr/>
        </p:nvSpPr>
        <p:spPr>
          <a:xfrm>
            <a:off x="10386578" y="4408693"/>
            <a:ext cx="637309" cy="1922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449C3D-9257-4CF7-BD81-1112DE8FAB46}"/>
              </a:ext>
            </a:extLst>
          </p:cNvPr>
          <p:cNvSpPr/>
          <p:nvPr/>
        </p:nvSpPr>
        <p:spPr>
          <a:xfrm>
            <a:off x="11019556" y="2013382"/>
            <a:ext cx="827812" cy="1922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F0598D4-2D1F-4628-8055-6E13022BDC82}"/>
              </a:ext>
            </a:extLst>
          </p:cNvPr>
          <p:cNvSpPr/>
          <p:nvPr/>
        </p:nvSpPr>
        <p:spPr>
          <a:xfrm>
            <a:off x="11019556" y="4542738"/>
            <a:ext cx="827812" cy="1922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8348549-8E86-4C75-95F0-7AB721E26B89}"/>
              </a:ext>
            </a:extLst>
          </p:cNvPr>
          <p:cNvSpPr txBox="1"/>
          <p:nvPr/>
        </p:nvSpPr>
        <p:spPr>
          <a:xfrm>
            <a:off x="4114800" y="3237682"/>
            <a:ext cx="401782" cy="1015663"/>
          </a:xfrm>
          <a:prstGeom prst="rect">
            <a:avLst/>
          </a:prstGeom>
          <a:noFill/>
        </p:spPr>
        <p:txBody>
          <a:bodyPr wrap="square" rtlCol="0">
            <a:spAutoFit/>
          </a:bodyPr>
          <a:lstStyle/>
          <a:p>
            <a:pPr algn="ctr"/>
            <a:r>
              <a:rPr lang="en-US" sz="6000" dirty="0">
                <a:solidFill>
                  <a:srgbClr val="FF0000"/>
                </a:solidFill>
              </a:rPr>
              <a:t>X</a:t>
            </a:r>
          </a:p>
        </p:txBody>
      </p:sp>
      <p:sp>
        <p:nvSpPr>
          <p:cNvPr id="17" name="Oval 16">
            <a:extLst>
              <a:ext uri="{FF2B5EF4-FFF2-40B4-BE49-F238E27FC236}">
                <a16:creationId xmlns:a16="http://schemas.microsoft.com/office/drawing/2014/main" id="{27F6535A-C9F9-41D0-9C1B-D840171653ED}"/>
              </a:ext>
            </a:extLst>
          </p:cNvPr>
          <p:cNvSpPr/>
          <p:nvPr/>
        </p:nvSpPr>
        <p:spPr>
          <a:xfrm>
            <a:off x="2797752" y="3980285"/>
            <a:ext cx="679739" cy="562453"/>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005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24"/>
                                        </p:tgtEl>
                                      </p:cBhvr>
                                    </p:animEffect>
                                    <p:set>
                                      <p:cBhvr>
                                        <p:cTn id="26" dur="1" fill="hold">
                                          <p:stCondLst>
                                            <p:cond delay="499"/>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6"/>
                                        </p:tgtEl>
                                      </p:cBhvr>
                                    </p:animEffect>
                                    <p:set>
                                      <p:cBhvr>
                                        <p:cTn id="34" dur="1" fill="hold">
                                          <p:stCondLst>
                                            <p:cond delay="499"/>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heel(1)">
                                      <p:cBhvr>
                                        <p:cTn id="5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DBD248-B5A1-4B7F-9BF3-0944098B6D7B}"/>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Cataplexy – More Pieces of the Full Story</a:t>
            </a:r>
          </a:p>
        </p:txBody>
      </p:sp>
      <p:pic>
        <p:nvPicPr>
          <p:cNvPr id="2" name="Picture 1">
            <a:extLst>
              <a:ext uri="{FF2B5EF4-FFF2-40B4-BE49-F238E27FC236}">
                <a16:creationId xmlns:a16="http://schemas.microsoft.com/office/drawing/2014/main" id="{FB80B964-2ADD-44C9-A599-61202A1F474D}"/>
              </a:ext>
            </a:extLst>
          </p:cNvPr>
          <p:cNvPicPr>
            <a:picLocks noChangeAspect="1"/>
          </p:cNvPicPr>
          <p:nvPr/>
        </p:nvPicPr>
        <p:blipFill rotWithShape="1">
          <a:blip r:embed="rId3"/>
          <a:srcRect l="5924" t="6805" r="2026" b="29132"/>
          <a:stretch/>
        </p:blipFill>
        <p:spPr>
          <a:xfrm>
            <a:off x="4177144" y="2063320"/>
            <a:ext cx="7990613" cy="3263193"/>
          </a:xfrm>
          <a:prstGeom prst="rect">
            <a:avLst/>
          </a:prstGeom>
        </p:spPr>
      </p:pic>
      <p:sp>
        <p:nvSpPr>
          <p:cNvPr id="4" name="Rectangle 3">
            <a:extLst>
              <a:ext uri="{FF2B5EF4-FFF2-40B4-BE49-F238E27FC236}">
                <a16:creationId xmlns:a16="http://schemas.microsoft.com/office/drawing/2014/main" id="{8F2C7854-ADC7-4FF3-90F6-572ABBAAD0B9}"/>
              </a:ext>
            </a:extLst>
          </p:cNvPr>
          <p:cNvSpPr/>
          <p:nvPr/>
        </p:nvSpPr>
        <p:spPr>
          <a:xfrm>
            <a:off x="4031672" y="1808019"/>
            <a:ext cx="1735283" cy="1776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35B6187-1F7C-40C1-87D1-54A3CFAE7223}"/>
              </a:ext>
            </a:extLst>
          </p:cNvPr>
          <p:cNvSpPr/>
          <p:nvPr/>
        </p:nvSpPr>
        <p:spPr>
          <a:xfrm>
            <a:off x="8766495" y="4621237"/>
            <a:ext cx="581891" cy="4779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DR</a:t>
            </a:r>
          </a:p>
        </p:txBody>
      </p:sp>
      <p:cxnSp>
        <p:nvCxnSpPr>
          <p:cNvPr id="6" name="Straight Arrow Connector 5">
            <a:extLst>
              <a:ext uri="{FF2B5EF4-FFF2-40B4-BE49-F238E27FC236}">
                <a16:creationId xmlns:a16="http://schemas.microsoft.com/office/drawing/2014/main" id="{68065A69-30BD-47AD-B467-3B944BFDB83F}"/>
              </a:ext>
            </a:extLst>
          </p:cNvPr>
          <p:cNvCxnSpPr>
            <a:cxnSpLocks/>
          </p:cNvCxnSpPr>
          <p:nvPr/>
        </p:nvCxnSpPr>
        <p:spPr>
          <a:xfrm flipV="1">
            <a:off x="8304111" y="4860229"/>
            <a:ext cx="581891" cy="858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6A888D79-93A0-468E-B663-137F47B4BBFE}"/>
              </a:ext>
            </a:extLst>
          </p:cNvPr>
          <p:cNvPicPr>
            <a:picLocks noChangeAspect="1"/>
          </p:cNvPicPr>
          <p:nvPr/>
        </p:nvPicPr>
        <p:blipFill rotWithShape="1">
          <a:blip r:embed="rId4"/>
          <a:srcRect l="4004" t="17424" r="29603" b="8334"/>
          <a:stretch/>
        </p:blipFill>
        <p:spPr>
          <a:xfrm>
            <a:off x="249381" y="904009"/>
            <a:ext cx="4717474" cy="2967346"/>
          </a:xfrm>
          <a:prstGeom prst="rect">
            <a:avLst/>
          </a:prstGeom>
        </p:spPr>
      </p:pic>
      <p:pic>
        <p:nvPicPr>
          <p:cNvPr id="29" name="Picture 28">
            <a:extLst>
              <a:ext uri="{FF2B5EF4-FFF2-40B4-BE49-F238E27FC236}">
                <a16:creationId xmlns:a16="http://schemas.microsoft.com/office/drawing/2014/main" id="{5AB18F02-2FF7-4465-8B30-BCCD122EB36B}"/>
              </a:ext>
            </a:extLst>
          </p:cNvPr>
          <p:cNvPicPr>
            <a:picLocks noChangeAspect="1"/>
          </p:cNvPicPr>
          <p:nvPr/>
        </p:nvPicPr>
        <p:blipFill rotWithShape="1">
          <a:blip r:embed="rId5">
            <a:clrChange>
              <a:clrFrom>
                <a:srgbClr val="FFFFFF"/>
              </a:clrFrom>
              <a:clrTo>
                <a:srgbClr val="FFFFFF">
                  <a:alpha val="0"/>
                </a:srgbClr>
              </a:clrTo>
            </a:clrChange>
          </a:blip>
          <a:srcRect l="4943" t="25909" r="21335" b="17424"/>
          <a:stretch/>
        </p:blipFill>
        <p:spPr>
          <a:xfrm>
            <a:off x="249381" y="4056936"/>
            <a:ext cx="5383230" cy="2327547"/>
          </a:xfrm>
          <a:prstGeom prst="rect">
            <a:avLst/>
          </a:prstGeom>
        </p:spPr>
      </p:pic>
      <p:sp>
        <p:nvSpPr>
          <p:cNvPr id="31" name="Rectangle 30">
            <a:extLst>
              <a:ext uri="{FF2B5EF4-FFF2-40B4-BE49-F238E27FC236}">
                <a16:creationId xmlns:a16="http://schemas.microsoft.com/office/drawing/2014/main" id="{92A57CE4-307D-43B0-A0F5-70C5210B10FC}"/>
              </a:ext>
            </a:extLst>
          </p:cNvPr>
          <p:cNvSpPr/>
          <p:nvPr/>
        </p:nvSpPr>
        <p:spPr>
          <a:xfrm>
            <a:off x="-13855" y="6642556"/>
            <a:ext cx="9961420" cy="215444"/>
          </a:xfrm>
          <a:prstGeom prst="rect">
            <a:avLst/>
          </a:prstGeom>
        </p:spPr>
        <p:txBody>
          <a:bodyPr wrap="square">
            <a:spAutoFit/>
          </a:bodyPr>
          <a:lstStyle/>
          <a:p>
            <a:r>
              <a:rPr lang="en-US" sz="800" dirty="0"/>
              <a:t>Hasegawa, E., et al. (2017). "Serotonin neurons in the dorsal raphe mediate the </a:t>
            </a:r>
            <a:r>
              <a:rPr lang="en-US" sz="800" dirty="0" err="1"/>
              <a:t>anticataplectic</a:t>
            </a:r>
            <a:r>
              <a:rPr lang="en-US" sz="800" dirty="0"/>
              <a:t> action of orexin neurons by reducing amygdala activity." </a:t>
            </a:r>
            <a:r>
              <a:rPr lang="en-US" sz="800" u="sng" dirty="0"/>
              <a:t>Proceedings of the National Academy of Sciences </a:t>
            </a:r>
            <a:r>
              <a:rPr lang="en-US" sz="800" b="1" u="sng" dirty="0"/>
              <a:t>114</a:t>
            </a:r>
            <a:r>
              <a:rPr lang="en-US" sz="800" u="sng" dirty="0"/>
              <a:t>(17): E3526.</a:t>
            </a:r>
          </a:p>
        </p:txBody>
      </p:sp>
      <p:sp>
        <p:nvSpPr>
          <p:cNvPr id="12" name="Rectangle 11">
            <a:extLst>
              <a:ext uri="{FF2B5EF4-FFF2-40B4-BE49-F238E27FC236}">
                <a16:creationId xmlns:a16="http://schemas.microsoft.com/office/drawing/2014/main" id="{CADC4ADA-BFF1-48EB-8FD9-3E0CD2495355}"/>
              </a:ext>
            </a:extLst>
          </p:cNvPr>
          <p:cNvSpPr/>
          <p:nvPr/>
        </p:nvSpPr>
        <p:spPr>
          <a:xfrm>
            <a:off x="3044536" y="4056936"/>
            <a:ext cx="2722419" cy="24062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6DA9C19B-C453-4987-BDD9-39CCBF88EF81}"/>
              </a:ext>
            </a:extLst>
          </p:cNvPr>
          <p:cNvSpPr/>
          <p:nvPr/>
        </p:nvSpPr>
        <p:spPr>
          <a:xfrm>
            <a:off x="7481455" y="5008418"/>
            <a:ext cx="1569027" cy="893806"/>
          </a:xfrm>
          <a:custGeom>
            <a:avLst/>
            <a:gdLst>
              <a:gd name="connsiteX0" fmla="*/ 1569027 w 1569027"/>
              <a:gd name="connsiteY0" fmla="*/ 62346 h 893806"/>
              <a:gd name="connsiteX1" fmla="*/ 997527 w 1569027"/>
              <a:gd name="connsiteY1" fmla="*/ 893618 h 893806"/>
              <a:gd name="connsiteX2" fmla="*/ 0 w 1569027"/>
              <a:gd name="connsiteY2" fmla="*/ 0 h 893806"/>
            </a:gdLst>
            <a:ahLst/>
            <a:cxnLst>
              <a:cxn ang="0">
                <a:pos x="connsiteX0" y="connsiteY0"/>
              </a:cxn>
              <a:cxn ang="0">
                <a:pos x="connsiteX1" y="connsiteY1"/>
              </a:cxn>
              <a:cxn ang="0">
                <a:pos x="connsiteX2" y="connsiteY2"/>
              </a:cxn>
            </a:cxnLst>
            <a:rect l="l" t="t" r="r" b="b"/>
            <a:pathLst>
              <a:path w="1569027" h="893806">
                <a:moveTo>
                  <a:pt x="1569027" y="62346"/>
                </a:moveTo>
                <a:cubicBezTo>
                  <a:pt x="1414029" y="483177"/>
                  <a:pt x="1259031" y="904009"/>
                  <a:pt x="997527" y="893618"/>
                </a:cubicBezTo>
                <a:cubicBezTo>
                  <a:pt x="736023" y="883227"/>
                  <a:pt x="368011" y="441613"/>
                  <a:pt x="0" y="0"/>
                </a:cubicBezTo>
              </a:path>
            </a:pathLst>
          </a:custGeom>
          <a:noFill/>
          <a:ln w="57150">
            <a:solidFill>
              <a:srgbClr val="BC37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C16F72EA-9743-42B6-8C80-41A0AA40946A}"/>
              </a:ext>
            </a:extLst>
          </p:cNvPr>
          <p:cNvCxnSpPr/>
          <p:nvPr/>
        </p:nvCxnSpPr>
        <p:spPr>
          <a:xfrm flipV="1">
            <a:off x="7304809" y="4881011"/>
            <a:ext cx="332509" cy="238991"/>
          </a:xfrm>
          <a:prstGeom prst="line">
            <a:avLst/>
          </a:prstGeom>
          <a:ln w="57150">
            <a:solidFill>
              <a:srgbClr val="BC371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62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a:extLst>
              <a:ext uri="{FF2B5EF4-FFF2-40B4-BE49-F238E27FC236}">
                <a16:creationId xmlns:a16="http://schemas.microsoft.com/office/drawing/2014/main" id="{00F43CB7-DA87-454B-B7F3-B8B98BA36B5A}"/>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So what?</a:t>
            </a:r>
          </a:p>
        </p:txBody>
      </p:sp>
      <p:sp>
        <p:nvSpPr>
          <p:cNvPr id="42" name="TextBox 41">
            <a:extLst>
              <a:ext uri="{FF2B5EF4-FFF2-40B4-BE49-F238E27FC236}">
                <a16:creationId xmlns:a16="http://schemas.microsoft.com/office/drawing/2014/main" id="{244F87C6-B59F-47B6-86E1-FCF09F6DF6CE}"/>
              </a:ext>
            </a:extLst>
          </p:cNvPr>
          <p:cNvSpPr txBox="1"/>
          <p:nvPr/>
        </p:nvSpPr>
        <p:spPr>
          <a:xfrm>
            <a:off x="0" y="1325563"/>
            <a:ext cx="12192000" cy="5078313"/>
          </a:xfrm>
          <a:prstGeom prst="rect">
            <a:avLst/>
          </a:prstGeom>
          <a:solidFill>
            <a:schemeClr val="bg1">
              <a:alpha val="70000"/>
            </a:schemeClr>
          </a:solidFill>
        </p:spPr>
        <p:txBody>
          <a:bodyPr wrap="square" rtlCol="0">
            <a:spAutoFit/>
          </a:bodyPr>
          <a:lstStyle/>
          <a:p>
            <a:pPr algn="ctr"/>
            <a:r>
              <a:rPr lang="en-US" sz="3600" dirty="0">
                <a:effectLst>
                  <a:outerShdw blurRad="38100" dist="38100" dir="2700000" algn="tl">
                    <a:srgbClr val="000000">
                      <a:alpha val="43137"/>
                    </a:srgbClr>
                  </a:outerShdw>
                </a:effectLst>
              </a:rPr>
              <a:t>Amygdala is important for both novelty exploration &amp; cataplexy </a:t>
            </a:r>
          </a:p>
          <a:p>
            <a:pPr algn="ctr"/>
            <a:endParaRPr lang="en-US" sz="3600" dirty="0">
              <a:effectLst>
                <a:outerShdw blurRad="38100" dist="38100" dir="2700000" algn="tl">
                  <a:srgbClr val="000000">
                    <a:alpha val="43137"/>
                  </a:srgbClr>
                </a:outerShdw>
              </a:effectLst>
            </a:endParaRPr>
          </a:p>
          <a:p>
            <a:pPr algn="ctr"/>
            <a:r>
              <a:rPr lang="en-US" sz="3600" dirty="0">
                <a:effectLst>
                  <a:outerShdw blurRad="38100" dist="38100" dir="2700000" algn="tl">
                    <a:srgbClr val="000000">
                      <a:alpha val="43137"/>
                    </a:srgbClr>
                  </a:outerShdw>
                </a:effectLst>
              </a:rPr>
              <a:t>↑ DR  →  ↓ Amygdala Activity  →  ↓ Cataplexy</a:t>
            </a:r>
          </a:p>
          <a:p>
            <a:pPr algn="ctr"/>
            <a:endParaRPr lang="en-US" sz="3600" dirty="0">
              <a:effectLst>
                <a:outerShdw blurRad="38100" dist="38100" dir="2700000" algn="tl">
                  <a:srgbClr val="000000">
                    <a:alpha val="43137"/>
                  </a:srgbClr>
                </a:outerShdw>
              </a:effectLst>
            </a:endParaRPr>
          </a:p>
          <a:p>
            <a:pPr algn="ctr"/>
            <a:r>
              <a:rPr lang="en-US" sz="3600" dirty="0">
                <a:effectLst>
                  <a:outerShdw blurRad="38100" dist="38100" dir="2700000" algn="tl">
                    <a:srgbClr val="000000">
                      <a:alpha val="43137"/>
                    </a:srgbClr>
                  </a:outerShdw>
                </a:effectLst>
              </a:rPr>
              <a:t>This suggests serotonergic psychedelics might be working here</a:t>
            </a:r>
          </a:p>
          <a:p>
            <a:pPr algn="ctr"/>
            <a:r>
              <a:rPr lang="en-US" sz="3600" dirty="0">
                <a:effectLst>
                  <a:outerShdw blurRad="38100" dist="38100" dir="2700000" algn="tl">
                    <a:srgbClr val="000000">
                      <a:alpha val="43137"/>
                    </a:srgbClr>
                  </a:outerShdw>
                </a:effectLst>
              </a:rPr>
              <a:t>(More on this later)</a:t>
            </a:r>
          </a:p>
          <a:p>
            <a:pPr algn="ctr"/>
            <a:endParaRPr lang="en-US" sz="3600" dirty="0">
              <a:effectLst>
                <a:outerShdw blurRad="38100" dist="38100" dir="2700000" algn="tl">
                  <a:srgbClr val="000000">
                    <a:alpha val="43137"/>
                  </a:srgbClr>
                </a:outerShdw>
              </a:effectLst>
            </a:endParaRPr>
          </a:p>
          <a:p>
            <a:pPr algn="ctr"/>
            <a:r>
              <a:rPr lang="en-US" sz="3600" dirty="0">
                <a:effectLst>
                  <a:outerShdw blurRad="38100" dist="38100" dir="2700000" algn="tl">
                    <a:srgbClr val="000000">
                      <a:alpha val="43137"/>
                    </a:srgbClr>
                  </a:outerShdw>
                </a:effectLst>
              </a:rPr>
              <a:t>But is there a behavioral link between novelty exploration &amp; cataplexy?</a:t>
            </a:r>
          </a:p>
        </p:txBody>
      </p:sp>
    </p:spTree>
    <p:extLst>
      <p:ext uri="{BB962C8B-B14F-4D97-AF65-F5344CB8AC3E}">
        <p14:creationId xmlns:p14="http://schemas.microsoft.com/office/powerpoint/2010/main" val="26344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42">
                                            <p:txEl>
                                              <p:pRg st="0" end="0"/>
                                            </p:txEl>
                                          </p:spTgt>
                                        </p:tgtEl>
                                        <p:attrNameLst>
                                          <p:attrName>style.visibility</p:attrName>
                                        </p:attrNameLst>
                                      </p:cBhvr>
                                      <p:to>
                                        <p:strVal val="visible"/>
                                      </p:to>
                                    </p:set>
                                    <p:animEffect transition="in" filter="fade">
                                      <p:cBhvr>
                                        <p:cTn id="10" dur="500"/>
                                        <p:tgtEl>
                                          <p:spTgt spid="4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animEffect transition="in" filter="fade">
                                      <p:cBhvr>
                                        <p:cTn id="15" dur="500"/>
                                        <p:tgtEl>
                                          <p:spTgt spid="4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2">
                                            <p:txEl>
                                              <p:pRg st="4" end="4"/>
                                            </p:txEl>
                                          </p:spTgt>
                                        </p:tgtEl>
                                        <p:attrNameLst>
                                          <p:attrName>style.visibility</p:attrName>
                                        </p:attrNameLst>
                                      </p:cBhvr>
                                      <p:to>
                                        <p:strVal val="visible"/>
                                      </p:to>
                                    </p:set>
                                    <p:animEffect transition="in" filter="fade">
                                      <p:cBhvr>
                                        <p:cTn id="20" dur="500"/>
                                        <p:tgtEl>
                                          <p:spTgt spid="42">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2">
                                            <p:txEl>
                                              <p:pRg st="5" end="5"/>
                                            </p:txEl>
                                          </p:spTgt>
                                        </p:tgtEl>
                                        <p:attrNameLst>
                                          <p:attrName>style.visibility</p:attrName>
                                        </p:attrNameLst>
                                      </p:cBhvr>
                                      <p:to>
                                        <p:strVal val="visible"/>
                                      </p:to>
                                    </p:set>
                                    <p:animEffect transition="in" filter="fade">
                                      <p:cBhvr>
                                        <p:cTn id="23" dur="500"/>
                                        <p:tgtEl>
                                          <p:spTgt spid="42">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2">
                                            <p:txEl>
                                              <p:pRg st="7" end="7"/>
                                            </p:txEl>
                                          </p:spTgt>
                                        </p:tgtEl>
                                        <p:attrNameLst>
                                          <p:attrName>style.visibility</p:attrName>
                                        </p:attrNameLst>
                                      </p:cBhvr>
                                      <p:to>
                                        <p:strVal val="visible"/>
                                      </p:to>
                                    </p:set>
                                    <p:animEffect transition="in" filter="fade">
                                      <p:cBhvr>
                                        <p:cTn id="28" dur="500"/>
                                        <p:tgtEl>
                                          <p:spTgt spid="4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a:extLst>
              <a:ext uri="{FF2B5EF4-FFF2-40B4-BE49-F238E27FC236}">
                <a16:creationId xmlns:a16="http://schemas.microsoft.com/office/drawing/2014/main" id="{00F43CB7-DA87-454B-B7F3-B8B98BA36B5A}"/>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Linking Novelty Exploration &amp; Cataplexy</a:t>
            </a:r>
          </a:p>
        </p:txBody>
      </p:sp>
      <p:pic>
        <p:nvPicPr>
          <p:cNvPr id="4" name="Picture 3">
            <a:extLst>
              <a:ext uri="{FF2B5EF4-FFF2-40B4-BE49-F238E27FC236}">
                <a16:creationId xmlns:a16="http://schemas.microsoft.com/office/drawing/2014/main" id="{9EFB2C4A-B022-47EB-90FD-A7D0457884AC}"/>
              </a:ext>
            </a:extLst>
          </p:cNvPr>
          <p:cNvPicPr>
            <a:picLocks noChangeAspect="1"/>
          </p:cNvPicPr>
          <p:nvPr/>
        </p:nvPicPr>
        <p:blipFill rotWithShape="1">
          <a:blip r:embed="rId3"/>
          <a:srcRect l="9546" t="18030" r="49086" b="7727"/>
          <a:stretch/>
        </p:blipFill>
        <p:spPr>
          <a:xfrm>
            <a:off x="126225" y="1110817"/>
            <a:ext cx="3037609" cy="3066527"/>
          </a:xfrm>
          <a:prstGeom prst="rect">
            <a:avLst/>
          </a:prstGeom>
        </p:spPr>
      </p:pic>
      <p:pic>
        <p:nvPicPr>
          <p:cNvPr id="5" name="Picture 4">
            <a:extLst>
              <a:ext uri="{FF2B5EF4-FFF2-40B4-BE49-F238E27FC236}">
                <a16:creationId xmlns:a16="http://schemas.microsoft.com/office/drawing/2014/main" id="{D968197D-F3EC-49B9-9186-4D92308A992E}"/>
              </a:ext>
            </a:extLst>
          </p:cNvPr>
          <p:cNvPicPr>
            <a:picLocks noChangeAspect="1"/>
          </p:cNvPicPr>
          <p:nvPr/>
        </p:nvPicPr>
        <p:blipFill rotWithShape="1">
          <a:blip r:embed="rId4"/>
          <a:srcRect l="32727" t="18939" r="40450" b="35303"/>
          <a:stretch/>
        </p:blipFill>
        <p:spPr>
          <a:xfrm>
            <a:off x="3239630" y="1771725"/>
            <a:ext cx="4310051" cy="4135827"/>
          </a:xfrm>
          <a:prstGeom prst="rect">
            <a:avLst/>
          </a:prstGeom>
        </p:spPr>
      </p:pic>
      <p:sp>
        <p:nvSpPr>
          <p:cNvPr id="2" name="Rectangle 1">
            <a:extLst>
              <a:ext uri="{FF2B5EF4-FFF2-40B4-BE49-F238E27FC236}">
                <a16:creationId xmlns:a16="http://schemas.microsoft.com/office/drawing/2014/main" id="{DD417210-5835-4F18-8BCD-DE955E881A3F}"/>
              </a:ext>
            </a:extLst>
          </p:cNvPr>
          <p:cNvSpPr/>
          <p:nvPr/>
        </p:nvSpPr>
        <p:spPr>
          <a:xfrm>
            <a:off x="5635264" y="1849576"/>
            <a:ext cx="2767360" cy="3734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1CC00DA-02F2-41F9-B72D-B54A5736E049}"/>
              </a:ext>
            </a:extLst>
          </p:cNvPr>
          <p:cNvSpPr/>
          <p:nvPr/>
        </p:nvSpPr>
        <p:spPr>
          <a:xfrm>
            <a:off x="-1" y="6642556"/>
            <a:ext cx="6096000" cy="215444"/>
          </a:xfrm>
          <a:prstGeom prst="rect">
            <a:avLst/>
          </a:prstGeom>
        </p:spPr>
        <p:txBody>
          <a:bodyPr>
            <a:spAutoFit/>
          </a:bodyPr>
          <a:lstStyle/>
          <a:p>
            <a:r>
              <a:rPr lang="en-US" sz="800" dirty="0" err="1">
                <a:latin typeface="Segoe UI" panose="020B0502040204020203" pitchFamily="34" charset="0"/>
              </a:rPr>
              <a:t>Botta</a:t>
            </a:r>
            <a:r>
              <a:rPr lang="en-US" sz="800" dirty="0">
                <a:latin typeface="Segoe UI" panose="020B0502040204020203" pitchFamily="34" charset="0"/>
              </a:rPr>
              <a:t>, P., et al. (2019). "An amygdala circuit mediates experience-dependent momentary exploratory arrests." </a:t>
            </a:r>
            <a:r>
              <a:rPr lang="en-US" sz="800" u="sng" dirty="0" err="1">
                <a:latin typeface="Segoe UI" panose="020B0502040204020203" pitchFamily="34" charset="0"/>
              </a:rPr>
              <a:t>bioRxiv</a:t>
            </a:r>
            <a:r>
              <a:rPr lang="en-US" sz="800" u="sng" dirty="0">
                <a:latin typeface="Segoe UI" panose="020B0502040204020203" pitchFamily="34" charset="0"/>
              </a:rPr>
              <a:t>: 797001.</a:t>
            </a:r>
          </a:p>
        </p:txBody>
      </p:sp>
      <p:pic>
        <p:nvPicPr>
          <p:cNvPr id="8" name="Picture 7">
            <a:extLst>
              <a:ext uri="{FF2B5EF4-FFF2-40B4-BE49-F238E27FC236}">
                <a16:creationId xmlns:a16="http://schemas.microsoft.com/office/drawing/2014/main" id="{BED1BA7D-0A55-49E1-91DD-A2777AD3E9DF}"/>
              </a:ext>
            </a:extLst>
          </p:cNvPr>
          <p:cNvPicPr>
            <a:picLocks noChangeAspect="1"/>
          </p:cNvPicPr>
          <p:nvPr/>
        </p:nvPicPr>
        <p:blipFill rotWithShape="1">
          <a:blip r:embed="rId4"/>
          <a:srcRect l="61635" t="18939" r="11364" b="35303"/>
          <a:stretch/>
        </p:blipFill>
        <p:spPr>
          <a:xfrm>
            <a:off x="7613070" y="1758298"/>
            <a:ext cx="4218550" cy="4021281"/>
          </a:xfrm>
          <a:prstGeom prst="rect">
            <a:avLst/>
          </a:prstGeom>
        </p:spPr>
      </p:pic>
      <p:sp>
        <p:nvSpPr>
          <p:cNvPr id="3" name="TextBox 2">
            <a:extLst>
              <a:ext uri="{FF2B5EF4-FFF2-40B4-BE49-F238E27FC236}">
                <a16:creationId xmlns:a16="http://schemas.microsoft.com/office/drawing/2014/main" id="{D012EA2D-AAA0-43EE-94B6-DD2FF0F39F45}"/>
              </a:ext>
            </a:extLst>
          </p:cNvPr>
          <p:cNvSpPr txBox="1"/>
          <p:nvPr/>
        </p:nvSpPr>
        <p:spPr>
          <a:xfrm>
            <a:off x="363682" y="5584387"/>
            <a:ext cx="3425696" cy="646331"/>
          </a:xfrm>
          <a:prstGeom prst="rect">
            <a:avLst/>
          </a:prstGeom>
          <a:noFill/>
        </p:spPr>
        <p:txBody>
          <a:bodyPr wrap="square" rtlCol="0">
            <a:spAutoFit/>
          </a:bodyPr>
          <a:lstStyle/>
          <a:p>
            <a:pPr algn="ctr"/>
            <a:r>
              <a:rPr lang="en-US" b="1" dirty="0"/>
              <a:t>Behavioral arrests </a:t>
            </a:r>
            <a:r>
              <a:rPr lang="en-US" dirty="0"/>
              <a:t>= brief periods of immobility (≤ 500 </a:t>
            </a:r>
            <a:r>
              <a:rPr lang="en-US" dirty="0" err="1"/>
              <a:t>ms</a:t>
            </a:r>
            <a:r>
              <a:rPr lang="en-US" dirty="0"/>
              <a:t>)</a:t>
            </a:r>
          </a:p>
        </p:txBody>
      </p:sp>
    </p:spTree>
    <p:extLst>
      <p:ext uri="{BB962C8B-B14F-4D97-AF65-F5344CB8AC3E}">
        <p14:creationId xmlns:p14="http://schemas.microsoft.com/office/powerpoint/2010/main" val="22780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77F0AB-5EAE-4E6D-A9DE-D6BC51469671}"/>
              </a:ext>
            </a:extLst>
          </p:cNvPr>
          <p:cNvPicPr>
            <a:picLocks noChangeAspect="1"/>
          </p:cNvPicPr>
          <p:nvPr/>
        </p:nvPicPr>
        <p:blipFill rotWithShape="1">
          <a:blip r:embed="rId2"/>
          <a:srcRect l="5814" t="29715" r="5964" b="18316"/>
          <a:stretch/>
        </p:blipFill>
        <p:spPr>
          <a:xfrm>
            <a:off x="691695" y="1091046"/>
            <a:ext cx="5043513" cy="5766954"/>
          </a:xfrm>
          <a:prstGeom prst="rect">
            <a:avLst/>
          </a:prstGeom>
        </p:spPr>
      </p:pic>
      <p:pic>
        <p:nvPicPr>
          <p:cNvPr id="5" name="Picture 4">
            <a:extLst>
              <a:ext uri="{FF2B5EF4-FFF2-40B4-BE49-F238E27FC236}">
                <a16:creationId xmlns:a16="http://schemas.microsoft.com/office/drawing/2014/main" id="{FFD566AF-AA45-4290-A6CA-AB0A8FA04E2C}"/>
              </a:ext>
            </a:extLst>
          </p:cNvPr>
          <p:cNvPicPr>
            <a:picLocks noChangeAspect="1"/>
          </p:cNvPicPr>
          <p:nvPr/>
        </p:nvPicPr>
        <p:blipFill rotWithShape="1">
          <a:blip r:embed="rId3"/>
          <a:srcRect l="5542" t="30255" r="6361" b="18041"/>
          <a:stretch/>
        </p:blipFill>
        <p:spPr>
          <a:xfrm>
            <a:off x="6426903" y="1091045"/>
            <a:ext cx="5062071" cy="5766955"/>
          </a:xfrm>
          <a:prstGeom prst="rect">
            <a:avLst/>
          </a:prstGeom>
        </p:spPr>
      </p:pic>
      <p:sp>
        <p:nvSpPr>
          <p:cNvPr id="10" name="Title 1">
            <a:extLst>
              <a:ext uri="{FF2B5EF4-FFF2-40B4-BE49-F238E27FC236}">
                <a16:creationId xmlns:a16="http://schemas.microsoft.com/office/drawing/2014/main" id="{EF2C20E3-62D4-4365-9BDC-7AB41594A344}"/>
              </a:ext>
            </a:extLst>
          </p:cNvPr>
          <p:cNvSpPr>
            <a:spLocks noGrp="1"/>
          </p:cNvSpPr>
          <p:nvPr>
            <p:ph type="title"/>
          </p:nvPr>
        </p:nvSpPr>
        <p:spPr>
          <a:xfrm>
            <a:off x="0" y="0"/>
            <a:ext cx="12192000" cy="1325563"/>
          </a:xfrm>
        </p:spPr>
        <p:txBody>
          <a:bodyPr/>
          <a:lstStyle/>
          <a:p>
            <a:pPr algn="ctr"/>
            <a:r>
              <a:rPr lang="en-US" dirty="0"/>
              <a:t>Serotonergic Psychedelic: Subjective Experience</a:t>
            </a:r>
          </a:p>
        </p:txBody>
      </p:sp>
      <p:sp>
        <p:nvSpPr>
          <p:cNvPr id="2" name="TextBox 1">
            <a:extLst>
              <a:ext uri="{FF2B5EF4-FFF2-40B4-BE49-F238E27FC236}">
                <a16:creationId xmlns:a16="http://schemas.microsoft.com/office/drawing/2014/main" id="{A66C7A22-EFC4-45BF-86EB-DC67052A6081}"/>
              </a:ext>
            </a:extLst>
          </p:cNvPr>
          <p:cNvSpPr txBox="1"/>
          <p:nvPr/>
        </p:nvSpPr>
        <p:spPr>
          <a:xfrm>
            <a:off x="1201882" y="2458172"/>
            <a:ext cx="9788236" cy="1200329"/>
          </a:xfrm>
          <a:prstGeom prst="rect">
            <a:avLst/>
          </a:prstGeom>
          <a:solidFill>
            <a:schemeClr val="bg1">
              <a:alpha val="70000"/>
            </a:schemeClr>
          </a:solidFill>
        </p:spPr>
        <p:txBody>
          <a:bodyPr wrap="square" rtlCol="0">
            <a:spAutoFit/>
          </a:bodyPr>
          <a:lstStyle/>
          <a:p>
            <a:pPr algn="ctr"/>
            <a:r>
              <a:rPr lang="en-US" sz="3600" dirty="0">
                <a:effectLst>
                  <a:outerShdw blurRad="38100" dist="38100" dir="2700000" algn="tl">
                    <a:srgbClr val="000000">
                      <a:alpha val="43137"/>
                    </a:srgbClr>
                  </a:outerShdw>
                </a:effectLst>
              </a:rPr>
              <a:t>Can we relate subjective experiences to biology and behavior?</a:t>
            </a:r>
          </a:p>
        </p:txBody>
      </p:sp>
    </p:spTree>
    <p:extLst>
      <p:ext uri="{BB962C8B-B14F-4D97-AF65-F5344CB8AC3E}">
        <p14:creationId xmlns:p14="http://schemas.microsoft.com/office/powerpoint/2010/main" val="352779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Left-Right 1">
            <a:extLst>
              <a:ext uri="{FF2B5EF4-FFF2-40B4-BE49-F238E27FC236}">
                <a16:creationId xmlns:a16="http://schemas.microsoft.com/office/drawing/2014/main" id="{D0CBED5C-6C6F-4A89-81B9-056FAC843669}"/>
              </a:ext>
            </a:extLst>
          </p:cNvPr>
          <p:cNvSpPr/>
          <p:nvPr/>
        </p:nvSpPr>
        <p:spPr>
          <a:xfrm>
            <a:off x="1076632" y="1969910"/>
            <a:ext cx="10038735" cy="155841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AFAB29A-BB8C-432B-81DA-02110817E276}"/>
              </a:ext>
            </a:extLst>
          </p:cNvPr>
          <p:cNvSpPr txBox="1"/>
          <p:nvPr/>
        </p:nvSpPr>
        <p:spPr>
          <a:xfrm>
            <a:off x="5402825" y="3362094"/>
            <a:ext cx="1386348" cy="707886"/>
          </a:xfrm>
          <a:prstGeom prst="rect">
            <a:avLst/>
          </a:prstGeom>
          <a:noFill/>
        </p:spPr>
        <p:txBody>
          <a:bodyPr wrap="square" rtlCol="0">
            <a:spAutoFit/>
          </a:bodyPr>
          <a:lstStyle/>
          <a:p>
            <a:pPr algn="ctr"/>
            <a:r>
              <a:rPr lang="en-US" sz="2000" b="1" dirty="0"/>
              <a:t>Normal movement</a:t>
            </a:r>
          </a:p>
        </p:txBody>
      </p:sp>
      <p:sp>
        <p:nvSpPr>
          <p:cNvPr id="5" name="TextBox 4">
            <a:extLst>
              <a:ext uri="{FF2B5EF4-FFF2-40B4-BE49-F238E27FC236}">
                <a16:creationId xmlns:a16="http://schemas.microsoft.com/office/drawing/2014/main" id="{D863E1BD-F20B-44EC-AB57-4797C90FFD7B}"/>
              </a:ext>
            </a:extLst>
          </p:cNvPr>
          <p:cNvSpPr txBox="1"/>
          <p:nvPr/>
        </p:nvSpPr>
        <p:spPr>
          <a:xfrm>
            <a:off x="1386347" y="3507360"/>
            <a:ext cx="1386348" cy="369332"/>
          </a:xfrm>
          <a:prstGeom prst="rect">
            <a:avLst/>
          </a:prstGeom>
          <a:noFill/>
        </p:spPr>
        <p:txBody>
          <a:bodyPr wrap="square" rtlCol="0">
            <a:spAutoFit/>
          </a:bodyPr>
          <a:lstStyle/>
          <a:p>
            <a:pPr algn="ctr"/>
            <a:r>
              <a:rPr lang="en-US" dirty="0"/>
              <a:t>Cataplexy</a:t>
            </a:r>
          </a:p>
        </p:txBody>
      </p:sp>
      <p:sp>
        <p:nvSpPr>
          <p:cNvPr id="6" name="TextBox 5">
            <a:extLst>
              <a:ext uri="{FF2B5EF4-FFF2-40B4-BE49-F238E27FC236}">
                <a16:creationId xmlns:a16="http://schemas.microsoft.com/office/drawing/2014/main" id="{63B60C0A-AFC3-4BD1-9556-0904B2D03E25}"/>
              </a:ext>
            </a:extLst>
          </p:cNvPr>
          <p:cNvSpPr txBox="1"/>
          <p:nvPr/>
        </p:nvSpPr>
        <p:spPr>
          <a:xfrm>
            <a:off x="9490589" y="3504705"/>
            <a:ext cx="1386348" cy="369332"/>
          </a:xfrm>
          <a:prstGeom prst="rect">
            <a:avLst/>
          </a:prstGeom>
          <a:noFill/>
        </p:spPr>
        <p:txBody>
          <a:bodyPr wrap="square" rtlCol="0">
            <a:spAutoFit/>
          </a:bodyPr>
          <a:lstStyle/>
          <a:p>
            <a:pPr algn="ctr"/>
            <a:r>
              <a:rPr lang="en-US" dirty="0"/>
              <a:t>Catalepsy</a:t>
            </a:r>
          </a:p>
        </p:txBody>
      </p:sp>
      <p:sp>
        <p:nvSpPr>
          <p:cNvPr id="7" name="TextBox 6">
            <a:extLst>
              <a:ext uri="{FF2B5EF4-FFF2-40B4-BE49-F238E27FC236}">
                <a16:creationId xmlns:a16="http://schemas.microsoft.com/office/drawing/2014/main" id="{A4D60001-2173-42D7-8C14-F82836FFAE88}"/>
              </a:ext>
            </a:extLst>
          </p:cNvPr>
          <p:cNvSpPr txBox="1"/>
          <p:nvPr/>
        </p:nvSpPr>
        <p:spPr>
          <a:xfrm>
            <a:off x="8293511" y="3504705"/>
            <a:ext cx="1386348" cy="369332"/>
          </a:xfrm>
          <a:prstGeom prst="rect">
            <a:avLst/>
          </a:prstGeom>
          <a:noFill/>
        </p:spPr>
        <p:txBody>
          <a:bodyPr wrap="square" rtlCol="0">
            <a:spAutoFit/>
          </a:bodyPr>
          <a:lstStyle/>
          <a:p>
            <a:pPr algn="ctr"/>
            <a:r>
              <a:rPr lang="en-US" dirty="0"/>
              <a:t>Freezing</a:t>
            </a:r>
          </a:p>
        </p:txBody>
      </p:sp>
      <p:sp>
        <p:nvSpPr>
          <p:cNvPr id="8" name="TextBox 7">
            <a:extLst>
              <a:ext uri="{FF2B5EF4-FFF2-40B4-BE49-F238E27FC236}">
                <a16:creationId xmlns:a16="http://schemas.microsoft.com/office/drawing/2014/main" id="{68D96B5F-A2F5-450F-B737-EECA844B6E7D}"/>
              </a:ext>
            </a:extLst>
          </p:cNvPr>
          <p:cNvSpPr txBox="1"/>
          <p:nvPr/>
        </p:nvSpPr>
        <p:spPr>
          <a:xfrm>
            <a:off x="7027603" y="3365413"/>
            <a:ext cx="1386348" cy="646331"/>
          </a:xfrm>
          <a:prstGeom prst="rect">
            <a:avLst/>
          </a:prstGeom>
          <a:noFill/>
        </p:spPr>
        <p:txBody>
          <a:bodyPr wrap="square" rtlCol="0">
            <a:spAutoFit/>
          </a:bodyPr>
          <a:lstStyle/>
          <a:p>
            <a:pPr algn="ctr"/>
            <a:r>
              <a:rPr lang="en-US" dirty="0"/>
              <a:t>Behavioral</a:t>
            </a:r>
          </a:p>
          <a:p>
            <a:pPr algn="ctr"/>
            <a:r>
              <a:rPr lang="en-US" dirty="0"/>
              <a:t>Arrest</a:t>
            </a:r>
          </a:p>
        </p:txBody>
      </p:sp>
      <p:sp>
        <p:nvSpPr>
          <p:cNvPr id="9" name="TextBox 8">
            <a:extLst>
              <a:ext uri="{FF2B5EF4-FFF2-40B4-BE49-F238E27FC236}">
                <a16:creationId xmlns:a16="http://schemas.microsoft.com/office/drawing/2014/main" id="{349322DF-AA7E-4B53-84D1-8A929B6B9A85}"/>
              </a:ext>
            </a:extLst>
          </p:cNvPr>
          <p:cNvSpPr txBox="1"/>
          <p:nvPr/>
        </p:nvSpPr>
        <p:spPr>
          <a:xfrm>
            <a:off x="4186081" y="3503913"/>
            <a:ext cx="1386348" cy="369332"/>
          </a:xfrm>
          <a:prstGeom prst="rect">
            <a:avLst/>
          </a:prstGeom>
          <a:noFill/>
        </p:spPr>
        <p:txBody>
          <a:bodyPr wrap="square" rtlCol="0">
            <a:spAutoFit/>
          </a:bodyPr>
          <a:lstStyle/>
          <a:p>
            <a:pPr algn="ctr"/>
            <a:r>
              <a:rPr lang="en-US" dirty="0"/>
              <a:t>Resting</a:t>
            </a:r>
          </a:p>
        </p:txBody>
      </p:sp>
      <p:sp>
        <p:nvSpPr>
          <p:cNvPr id="10" name="TextBox 9">
            <a:extLst>
              <a:ext uri="{FF2B5EF4-FFF2-40B4-BE49-F238E27FC236}">
                <a16:creationId xmlns:a16="http://schemas.microsoft.com/office/drawing/2014/main" id="{269D3985-F88B-40FC-B29D-F2648FFFDC71}"/>
              </a:ext>
            </a:extLst>
          </p:cNvPr>
          <p:cNvSpPr txBox="1"/>
          <p:nvPr/>
        </p:nvSpPr>
        <p:spPr>
          <a:xfrm>
            <a:off x="2939839" y="3365413"/>
            <a:ext cx="1386348" cy="646331"/>
          </a:xfrm>
          <a:prstGeom prst="rect">
            <a:avLst/>
          </a:prstGeom>
          <a:noFill/>
        </p:spPr>
        <p:txBody>
          <a:bodyPr wrap="square" rtlCol="0">
            <a:spAutoFit/>
          </a:bodyPr>
          <a:lstStyle/>
          <a:p>
            <a:pPr algn="ctr"/>
            <a:r>
              <a:rPr lang="en-US" dirty="0"/>
              <a:t>Extreme</a:t>
            </a:r>
          </a:p>
          <a:p>
            <a:pPr algn="ctr"/>
            <a:r>
              <a:rPr lang="en-US" dirty="0"/>
              <a:t>Relaxation</a:t>
            </a:r>
          </a:p>
        </p:txBody>
      </p:sp>
      <p:sp>
        <p:nvSpPr>
          <p:cNvPr id="11" name="TextBox 10">
            <a:extLst>
              <a:ext uri="{FF2B5EF4-FFF2-40B4-BE49-F238E27FC236}">
                <a16:creationId xmlns:a16="http://schemas.microsoft.com/office/drawing/2014/main" id="{CB394096-4355-4928-9615-58A51D82E025}"/>
              </a:ext>
            </a:extLst>
          </p:cNvPr>
          <p:cNvSpPr txBox="1"/>
          <p:nvPr/>
        </p:nvSpPr>
        <p:spPr>
          <a:xfrm>
            <a:off x="2512141" y="1833558"/>
            <a:ext cx="3198545" cy="461665"/>
          </a:xfrm>
          <a:prstGeom prst="rect">
            <a:avLst/>
          </a:prstGeom>
          <a:noFill/>
        </p:spPr>
        <p:txBody>
          <a:bodyPr wrap="square" rtlCol="0">
            <a:spAutoFit/>
          </a:bodyPr>
          <a:lstStyle/>
          <a:p>
            <a:pPr algn="ctr"/>
            <a:r>
              <a:rPr lang="en-US" sz="2400" dirty="0">
                <a:solidFill>
                  <a:srgbClr val="FF0000"/>
                </a:solidFill>
              </a:rPr>
              <a:t>Reduced Muscle Tone</a:t>
            </a:r>
          </a:p>
        </p:txBody>
      </p:sp>
      <p:sp>
        <p:nvSpPr>
          <p:cNvPr id="12" name="TextBox 11">
            <a:extLst>
              <a:ext uri="{FF2B5EF4-FFF2-40B4-BE49-F238E27FC236}">
                <a16:creationId xmlns:a16="http://schemas.microsoft.com/office/drawing/2014/main" id="{04304C72-73A5-4359-915B-5E71BEF1DFFC}"/>
              </a:ext>
            </a:extLst>
          </p:cNvPr>
          <p:cNvSpPr txBox="1"/>
          <p:nvPr/>
        </p:nvSpPr>
        <p:spPr>
          <a:xfrm>
            <a:off x="6481307" y="1836213"/>
            <a:ext cx="3198552" cy="461665"/>
          </a:xfrm>
          <a:prstGeom prst="rect">
            <a:avLst/>
          </a:prstGeom>
          <a:noFill/>
        </p:spPr>
        <p:txBody>
          <a:bodyPr wrap="square" rtlCol="0">
            <a:spAutoFit/>
          </a:bodyPr>
          <a:lstStyle/>
          <a:p>
            <a:pPr algn="ctr"/>
            <a:r>
              <a:rPr lang="en-US" sz="2400" dirty="0">
                <a:solidFill>
                  <a:srgbClr val="00B050"/>
                </a:solidFill>
              </a:rPr>
              <a:t>Enhanced Muscle Tone</a:t>
            </a:r>
          </a:p>
        </p:txBody>
      </p:sp>
      <p:cxnSp>
        <p:nvCxnSpPr>
          <p:cNvPr id="13" name="Straight Connector 12">
            <a:extLst>
              <a:ext uri="{FF2B5EF4-FFF2-40B4-BE49-F238E27FC236}">
                <a16:creationId xmlns:a16="http://schemas.microsoft.com/office/drawing/2014/main" id="{639892B1-1776-4555-8019-C9F8FAFCDD53}"/>
              </a:ext>
            </a:extLst>
          </p:cNvPr>
          <p:cNvCxnSpPr>
            <a:cxnSpLocks/>
            <a:stCxn id="2" idx="1"/>
          </p:cNvCxnSpPr>
          <p:nvPr/>
        </p:nvCxnSpPr>
        <p:spPr>
          <a:xfrm>
            <a:off x="6096000" y="2359513"/>
            <a:ext cx="0" cy="74503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8F46BB6-15DE-463C-9790-8F7607ECAAA3}"/>
              </a:ext>
            </a:extLst>
          </p:cNvPr>
          <p:cNvSpPr txBox="1"/>
          <p:nvPr/>
        </p:nvSpPr>
        <p:spPr>
          <a:xfrm>
            <a:off x="9490589" y="4082546"/>
            <a:ext cx="1541203" cy="954107"/>
          </a:xfrm>
          <a:prstGeom prst="rect">
            <a:avLst/>
          </a:prstGeom>
          <a:noFill/>
        </p:spPr>
        <p:txBody>
          <a:bodyPr wrap="square" rtlCol="0">
            <a:spAutoFit/>
          </a:bodyPr>
          <a:lstStyle/>
          <a:p>
            <a:pPr algn="ctr"/>
            <a:r>
              <a:rPr lang="en-US" sz="1400" dirty="0">
                <a:solidFill>
                  <a:srgbClr val="7030A0"/>
                </a:solidFill>
              </a:rPr>
              <a:t>Schizophrenia</a:t>
            </a:r>
          </a:p>
          <a:p>
            <a:pPr algn="ctr"/>
            <a:r>
              <a:rPr lang="en-US" sz="1400" dirty="0">
                <a:solidFill>
                  <a:srgbClr val="7030A0"/>
                </a:solidFill>
              </a:rPr>
              <a:t>Drug Use</a:t>
            </a:r>
          </a:p>
          <a:p>
            <a:pPr algn="ctr"/>
            <a:r>
              <a:rPr lang="en-US" sz="1400" dirty="0">
                <a:solidFill>
                  <a:srgbClr val="7030A0"/>
                </a:solidFill>
              </a:rPr>
              <a:t>Antipsychotics</a:t>
            </a:r>
          </a:p>
          <a:p>
            <a:pPr algn="ctr"/>
            <a:r>
              <a:rPr lang="en-US" sz="1400" dirty="0">
                <a:solidFill>
                  <a:srgbClr val="7030A0"/>
                </a:solidFill>
              </a:rPr>
              <a:t>Ketamine</a:t>
            </a:r>
          </a:p>
        </p:txBody>
      </p:sp>
      <p:sp>
        <p:nvSpPr>
          <p:cNvPr id="16" name="TextBox 15">
            <a:extLst>
              <a:ext uri="{FF2B5EF4-FFF2-40B4-BE49-F238E27FC236}">
                <a16:creationId xmlns:a16="http://schemas.microsoft.com/office/drawing/2014/main" id="{12CFA318-15F0-4C8D-841D-8701227D2AF3}"/>
              </a:ext>
            </a:extLst>
          </p:cNvPr>
          <p:cNvSpPr txBox="1"/>
          <p:nvPr/>
        </p:nvSpPr>
        <p:spPr>
          <a:xfrm>
            <a:off x="8216083" y="4082546"/>
            <a:ext cx="1541203" cy="307777"/>
          </a:xfrm>
          <a:prstGeom prst="rect">
            <a:avLst/>
          </a:prstGeom>
          <a:noFill/>
        </p:spPr>
        <p:txBody>
          <a:bodyPr wrap="square" rtlCol="0">
            <a:spAutoFit/>
          </a:bodyPr>
          <a:lstStyle/>
          <a:p>
            <a:pPr algn="ctr"/>
            <a:r>
              <a:rPr lang="en-US" sz="1400" dirty="0">
                <a:solidFill>
                  <a:srgbClr val="7030A0"/>
                </a:solidFill>
              </a:rPr>
              <a:t>Fear Response</a:t>
            </a:r>
          </a:p>
        </p:txBody>
      </p:sp>
      <p:sp>
        <p:nvSpPr>
          <p:cNvPr id="17" name="TextBox 16">
            <a:extLst>
              <a:ext uri="{FF2B5EF4-FFF2-40B4-BE49-F238E27FC236}">
                <a16:creationId xmlns:a16="http://schemas.microsoft.com/office/drawing/2014/main" id="{A46E0A8F-D082-47F4-B1B7-A742ED682D81}"/>
              </a:ext>
            </a:extLst>
          </p:cNvPr>
          <p:cNvSpPr txBox="1"/>
          <p:nvPr/>
        </p:nvSpPr>
        <p:spPr>
          <a:xfrm>
            <a:off x="6950175" y="4066364"/>
            <a:ext cx="1541203" cy="307777"/>
          </a:xfrm>
          <a:prstGeom prst="rect">
            <a:avLst/>
          </a:prstGeom>
          <a:noFill/>
        </p:spPr>
        <p:txBody>
          <a:bodyPr wrap="square" rtlCol="0">
            <a:spAutoFit/>
          </a:bodyPr>
          <a:lstStyle/>
          <a:p>
            <a:pPr algn="ctr"/>
            <a:r>
              <a:rPr lang="en-US" sz="1400" dirty="0">
                <a:solidFill>
                  <a:srgbClr val="7030A0"/>
                </a:solidFill>
              </a:rPr>
              <a:t>Exploration</a:t>
            </a:r>
          </a:p>
        </p:txBody>
      </p:sp>
      <p:sp>
        <p:nvSpPr>
          <p:cNvPr id="18" name="TextBox 17">
            <a:extLst>
              <a:ext uri="{FF2B5EF4-FFF2-40B4-BE49-F238E27FC236}">
                <a16:creationId xmlns:a16="http://schemas.microsoft.com/office/drawing/2014/main" id="{A8FD7DFA-DAD2-423F-8962-32838F4884AC}"/>
              </a:ext>
            </a:extLst>
          </p:cNvPr>
          <p:cNvSpPr txBox="1"/>
          <p:nvPr/>
        </p:nvSpPr>
        <p:spPr>
          <a:xfrm>
            <a:off x="1273277" y="4011744"/>
            <a:ext cx="1541203" cy="307777"/>
          </a:xfrm>
          <a:prstGeom prst="rect">
            <a:avLst/>
          </a:prstGeom>
          <a:noFill/>
        </p:spPr>
        <p:txBody>
          <a:bodyPr wrap="square" rtlCol="0">
            <a:spAutoFit/>
          </a:bodyPr>
          <a:lstStyle/>
          <a:p>
            <a:pPr algn="ctr"/>
            <a:r>
              <a:rPr lang="en-US" sz="1400" dirty="0">
                <a:solidFill>
                  <a:srgbClr val="7030A0"/>
                </a:solidFill>
              </a:rPr>
              <a:t>Narcolepsy</a:t>
            </a:r>
          </a:p>
        </p:txBody>
      </p:sp>
      <p:sp>
        <p:nvSpPr>
          <p:cNvPr id="21" name="TextBox 20">
            <a:extLst>
              <a:ext uri="{FF2B5EF4-FFF2-40B4-BE49-F238E27FC236}">
                <a16:creationId xmlns:a16="http://schemas.microsoft.com/office/drawing/2014/main" id="{2D2BAFA4-D79C-414B-813A-9170262B3C4F}"/>
              </a:ext>
            </a:extLst>
          </p:cNvPr>
          <p:cNvSpPr txBox="1"/>
          <p:nvPr/>
        </p:nvSpPr>
        <p:spPr>
          <a:xfrm>
            <a:off x="2862411" y="4066363"/>
            <a:ext cx="1541203" cy="307777"/>
          </a:xfrm>
          <a:prstGeom prst="rect">
            <a:avLst/>
          </a:prstGeom>
          <a:noFill/>
        </p:spPr>
        <p:txBody>
          <a:bodyPr wrap="square" rtlCol="0">
            <a:spAutoFit/>
          </a:bodyPr>
          <a:lstStyle/>
          <a:p>
            <a:pPr algn="ctr"/>
            <a:r>
              <a:rPr lang="en-US" sz="1400" dirty="0">
                <a:solidFill>
                  <a:srgbClr val="7030A0"/>
                </a:solidFill>
              </a:rPr>
              <a:t>Drug-Induced</a:t>
            </a:r>
          </a:p>
        </p:txBody>
      </p:sp>
      <p:sp>
        <p:nvSpPr>
          <p:cNvPr id="22" name="Title 1">
            <a:extLst>
              <a:ext uri="{FF2B5EF4-FFF2-40B4-BE49-F238E27FC236}">
                <a16:creationId xmlns:a16="http://schemas.microsoft.com/office/drawing/2014/main" id="{EC70E4BD-CD54-4BB3-B145-C4CFE0713F9F}"/>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Linking Novelty Exploration &amp; Cataplexy</a:t>
            </a:r>
          </a:p>
        </p:txBody>
      </p:sp>
      <p:sp>
        <p:nvSpPr>
          <p:cNvPr id="20" name="TextBox 19">
            <a:extLst>
              <a:ext uri="{FF2B5EF4-FFF2-40B4-BE49-F238E27FC236}">
                <a16:creationId xmlns:a16="http://schemas.microsoft.com/office/drawing/2014/main" id="{B0D7AB85-2A5E-48D8-9160-6AE93F8354C2}"/>
              </a:ext>
            </a:extLst>
          </p:cNvPr>
          <p:cNvSpPr txBox="1"/>
          <p:nvPr/>
        </p:nvSpPr>
        <p:spPr>
          <a:xfrm>
            <a:off x="1403065" y="5036653"/>
            <a:ext cx="1281626" cy="646331"/>
          </a:xfrm>
          <a:prstGeom prst="rect">
            <a:avLst/>
          </a:prstGeom>
          <a:noFill/>
        </p:spPr>
        <p:txBody>
          <a:bodyPr wrap="square" rtlCol="0">
            <a:spAutoFit/>
          </a:bodyPr>
          <a:lstStyle/>
          <a:p>
            <a:pPr algn="ctr"/>
            <a:r>
              <a:rPr lang="en-US" dirty="0"/>
              <a:t>Amygdala-Mediated</a:t>
            </a:r>
          </a:p>
        </p:txBody>
      </p:sp>
      <p:sp>
        <p:nvSpPr>
          <p:cNvPr id="24" name="TextBox 23">
            <a:extLst>
              <a:ext uri="{FF2B5EF4-FFF2-40B4-BE49-F238E27FC236}">
                <a16:creationId xmlns:a16="http://schemas.microsoft.com/office/drawing/2014/main" id="{8927A390-2D94-4984-B02A-FDDFC7BD6E96}"/>
              </a:ext>
            </a:extLst>
          </p:cNvPr>
          <p:cNvSpPr txBox="1"/>
          <p:nvPr/>
        </p:nvSpPr>
        <p:spPr>
          <a:xfrm>
            <a:off x="8342311" y="4928364"/>
            <a:ext cx="1281626" cy="646331"/>
          </a:xfrm>
          <a:prstGeom prst="rect">
            <a:avLst/>
          </a:prstGeom>
          <a:noFill/>
        </p:spPr>
        <p:txBody>
          <a:bodyPr wrap="square" rtlCol="0">
            <a:spAutoFit/>
          </a:bodyPr>
          <a:lstStyle/>
          <a:p>
            <a:pPr algn="ctr"/>
            <a:r>
              <a:rPr lang="en-US" dirty="0"/>
              <a:t>Amygdala-Mediated</a:t>
            </a:r>
          </a:p>
        </p:txBody>
      </p:sp>
      <p:sp>
        <p:nvSpPr>
          <p:cNvPr id="25" name="TextBox 24">
            <a:extLst>
              <a:ext uri="{FF2B5EF4-FFF2-40B4-BE49-F238E27FC236}">
                <a16:creationId xmlns:a16="http://schemas.microsoft.com/office/drawing/2014/main" id="{1171D715-EBB3-4469-8B43-0C7613DC287B}"/>
              </a:ext>
            </a:extLst>
          </p:cNvPr>
          <p:cNvSpPr txBox="1"/>
          <p:nvPr/>
        </p:nvSpPr>
        <p:spPr>
          <a:xfrm>
            <a:off x="9198915" y="5795328"/>
            <a:ext cx="2124550" cy="646331"/>
          </a:xfrm>
          <a:prstGeom prst="rect">
            <a:avLst/>
          </a:prstGeom>
          <a:noFill/>
        </p:spPr>
        <p:txBody>
          <a:bodyPr wrap="square" rtlCol="0">
            <a:spAutoFit/>
          </a:bodyPr>
          <a:lstStyle/>
          <a:p>
            <a:pPr algn="ctr"/>
            <a:r>
              <a:rPr lang="en-US" dirty="0"/>
              <a:t>Basal Ganglia-Mediated</a:t>
            </a:r>
          </a:p>
        </p:txBody>
      </p:sp>
      <p:cxnSp>
        <p:nvCxnSpPr>
          <p:cNvPr id="27" name="Straight Arrow Connector 26">
            <a:extLst>
              <a:ext uri="{FF2B5EF4-FFF2-40B4-BE49-F238E27FC236}">
                <a16:creationId xmlns:a16="http://schemas.microsoft.com/office/drawing/2014/main" id="{24387369-3752-43B2-8818-9F7AC3B1B995}"/>
              </a:ext>
            </a:extLst>
          </p:cNvPr>
          <p:cNvCxnSpPr>
            <a:stCxn id="25" idx="0"/>
            <a:endCxn id="15" idx="2"/>
          </p:cNvCxnSpPr>
          <p:nvPr/>
        </p:nvCxnSpPr>
        <p:spPr>
          <a:xfrm flipV="1">
            <a:off x="10261190" y="5036653"/>
            <a:ext cx="1" cy="758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0FC274C-EB49-480C-80D4-A3BDF3C4F8D7}"/>
              </a:ext>
            </a:extLst>
          </p:cNvPr>
          <p:cNvCxnSpPr>
            <a:cxnSpLocks/>
            <a:stCxn id="24" idx="0"/>
            <a:endCxn id="16" idx="2"/>
          </p:cNvCxnSpPr>
          <p:nvPr/>
        </p:nvCxnSpPr>
        <p:spPr>
          <a:xfrm flipV="1">
            <a:off x="8983124" y="4390323"/>
            <a:ext cx="3561" cy="5380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827F739-2F78-4425-87C7-E2A4432B0F27}"/>
              </a:ext>
            </a:extLst>
          </p:cNvPr>
          <p:cNvCxnSpPr/>
          <p:nvPr/>
        </p:nvCxnSpPr>
        <p:spPr>
          <a:xfrm flipV="1">
            <a:off x="2091809" y="4307098"/>
            <a:ext cx="1" cy="758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2319017-A95C-41C7-9761-1A310E12C57B}"/>
              </a:ext>
            </a:extLst>
          </p:cNvPr>
          <p:cNvSpPr txBox="1"/>
          <p:nvPr/>
        </p:nvSpPr>
        <p:spPr>
          <a:xfrm>
            <a:off x="7132325" y="4895405"/>
            <a:ext cx="1281626" cy="369332"/>
          </a:xfrm>
          <a:prstGeom prst="rect">
            <a:avLst/>
          </a:prstGeom>
          <a:noFill/>
        </p:spPr>
        <p:txBody>
          <a:bodyPr wrap="square" rtlCol="0">
            <a:spAutoFit/>
          </a:bodyPr>
          <a:lstStyle/>
          <a:p>
            <a:pPr algn="ctr"/>
            <a:r>
              <a:rPr lang="en-US" dirty="0"/>
              <a:t>?</a:t>
            </a:r>
          </a:p>
        </p:txBody>
      </p:sp>
      <p:cxnSp>
        <p:nvCxnSpPr>
          <p:cNvPr id="34" name="Straight Arrow Connector 33">
            <a:extLst>
              <a:ext uri="{FF2B5EF4-FFF2-40B4-BE49-F238E27FC236}">
                <a16:creationId xmlns:a16="http://schemas.microsoft.com/office/drawing/2014/main" id="{9B4E67B9-3F11-4C7E-A495-EE410C73BCD1}"/>
              </a:ext>
            </a:extLst>
          </p:cNvPr>
          <p:cNvCxnSpPr>
            <a:cxnSpLocks/>
            <a:stCxn id="33" idx="0"/>
          </p:cNvCxnSpPr>
          <p:nvPr/>
        </p:nvCxnSpPr>
        <p:spPr>
          <a:xfrm flipV="1">
            <a:off x="7773138" y="4357365"/>
            <a:ext cx="3561" cy="5380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225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500"/>
                                        <p:tgtEl>
                                          <p:spTgt spid="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500"/>
                                        <p:tgtEl>
                                          <p:spTgt spid="2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fade">
                                      <p:cBhvr>
                                        <p:cTn id="93" dur="500"/>
                                        <p:tgtEl>
                                          <p:spTgt spid="2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fade">
                                      <p:cBhvr>
                                        <p:cTn id="96" dur="500"/>
                                        <p:tgtEl>
                                          <p:spTgt spid="2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500"/>
                                        <p:tgtEl>
                                          <p:spTgt spid="3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0"/>
                                        </p:tgtEl>
                                        <p:attrNameLst>
                                          <p:attrName>style.visibility</p:attrName>
                                        </p:attrNameLst>
                                      </p:cBhvr>
                                      <p:to>
                                        <p:strVal val="visible"/>
                                      </p:to>
                                    </p:set>
                                    <p:animEffect transition="in" filter="fade">
                                      <p:cBhvr>
                                        <p:cTn id="104" dur="500"/>
                                        <p:tgtEl>
                                          <p:spTgt spid="2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34"/>
                                        </p:tgtEl>
                                        <p:attrNameLst>
                                          <p:attrName>style.visibility</p:attrName>
                                        </p:attrNameLst>
                                      </p:cBhvr>
                                      <p:to>
                                        <p:strVal val="visible"/>
                                      </p:to>
                                    </p:set>
                                    <p:animEffect transition="in" filter="fade">
                                      <p:cBhvr>
                                        <p:cTn id="109" dur="500"/>
                                        <p:tgtEl>
                                          <p:spTgt spid="3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6" grpId="0"/>
      <p:bldP spid="7" grpId="0"/>
      <p:bldP spid="8" grpId="0"/>
      <p:bldP spid="9" grpId="0"/>
      <p:bldP spid="10" grpId="0"/>
      <p:bldP spid="11" grpId="0"/>
      <p:bldP spid="12" grpId="0"/>
      <p:bldP spid="15" grpId="0"/>
      <p:bldP spid="16" grpId="0"/>
      <p:bldP spid="17" grpId="0"/>
      <p:bldP spid="18" grpId="0"/>
      <p:bldP spid="21" grpId="0"/>
      <p:bldP spid="20" grpId="0"/>
      <p:bldP spid="24" grpId="0"/>
      <p:bldP spid="25" grpId="0"/>
      <p:bldP spid="3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B29728-DCD3-4F78-873E-269EFDAEDD10}"/>
              </a:ext>
            </a:extLst>
          </p:cNvPr>
          <p:cNvPicPr>
            <a:picLocks noChangeAspect="1"/>
          </p:cNvPicPr>
          <p:nvPr/>
        </p:nvPicPr>
        <p:blipFill rotWithShape="1">
          <a:blip r:embed="rId2"/>
          <a:srcRect l="19261" t="36970" r="40426" b="9091"/>
          <a:stretch/>
        </p:blipFill>
        <p:spPr>
          <a:xfrm>
            <a:off x="491148" y="1848783"/>
            <a:ext cx="4873484" cy="3667991"/>
          </a:xfrm>
          <a:prstGeom prst="rect">
            <a:avLst/>
          </a:prstGeom>
        </p:spPr>
      </p:pic>
      <p:sp>
        <p:nvSpPr>
          <p:cNvPr id="4" name="Title 1">
            <a:extLst>
              <a:ext uri="{FF2B5EF4-FFF2-40B4-BE49-F238E27FC236}">
                <a16:creationId xmlns:a16="http://schemas.microsoft.com/office/drawing/2014/main" id="{8691F79C-054D-4BA1-9393-02FE196CA748}"/>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Linking Novelty Exploration &amp; Cataplexy</a:t>
            </a:r>
          </a:p>
        </p:txBody>
      </p:sp>
      <p:sp>
        <p:nvSpPr>
          <p:cNvPr id="5" name="Rectangle 4">
            <a:extLst>
              <a:ext uri="{FF2B5EF4-FFF2-40B4-BE49-F238E27FC236}">
                <a16:creationId xmlns:a16="http://schemas.microsoft.com/office/drawing/2014/main" id="{6C68DF48-BFAE-43F1-A619-8914BDBC57CB}"/>
              </a:ext>
            </a:extLst>
          </p:cNvPr>
          <p:cNvSpPr/>
          <p:nvPr/>
        </p:nvSpPr>
        <p:spPr>
          <a:xfrm>
            <a:off x="-1" y="6642556"/>
            <a:ext cx="6096000" cy="215444"/>
          </a:xfrm>
          <a:prstGeom prst="rect">
            <a:avLst/>
          </a:prstGeom>
        </p:spPr>
        <p:txBody>
          <a:bodyPr>
            <a:spAutoFit/>
          </a:bodyPr>
          <a:lstStyle/>
          <a:p>
            <a:r>
              <a:rPr lang="en-US" sz="800" dirty="0" err="1">
                <a:latin typeface="Segoe UI" panose="020B0502040204020203" pitchFamily="34" charset="0"/>
              </a:rPr>
              <a:t>Botta</a:t>
            </a:r>
            <a:r>
              <a:rPr lang="en-US" sz="800" dirty="0">
                <a:latin typeface="Segoe UI" panose="020B0502040204020203" pitchFamily="34" charset="0"/>
              </a:rPr>
              <a:t>, P., et al. (2019). "An amygdala circuit mediates experience-dependent momentary exploratory arrests." </a:t>
            </a:r>
            <a:r>
              <a:rPr lang="en-US" sz="800" u="sng" dirty="0" err="1">
                <a:latin typeface="Segoe UI" panose="020B0502040204020203" pitchFamily="34" charset="0"/>
              </a:rPr>
              <a:t>bioRxiv</a:t>
            </a:r>
            <a:r>
              <a:rPr lang="en-US" sz="800" u="sng" dirty="0">
                <a:latin typeface="Segoe UI" panose="020B0502040204020203" pitchFamily="34" charset="0"/>
              </a:rPr>
              <a:t>: 797001.</a:t>
            </a:r>
          </a:p>
        </p:txBody>
      </p:sp>
      <p:sp>
        <p:nvSpPr>
          <p:cNvPr id="9" name="TextBox 8">
            <a:extLst>
              <a:ext uri="{FF2B5EF4-FFF2-40B4-BE49-F238E27FC236}">
                <a16:creationId xmlns:a16="http://schemas.microsoft.com/office/drawing/2014/main" id="{00BE6EBD-75B2-47DC-90FB-EBDC04412365}"/>
              </a:ext>
            </a:extLst>
          </p:cNvPr>
          <p:cNvSpPr txBox="1"/>
          <p:nvPr/>
        </p:nvSpPr>
        <p:spPr>
          <a:xfrm>
            <a:off x="5198376" y="1325563"/>
            <a:ext cx="6439441" cy="523220"/>
          </a:xfrm>
          <a:prstGeom prst="rect">
            <a:avLst/>
          </a:prstGeom>
          <a:noFill/>
        </p:spPr>
        <p:txBody>
          <a:bodyPr wrap="square" rtlCol="0">
            <a:spAutoFit/>
          </a:bodyPr>
          <a:lstStyle/>
          <a:p>
            <a:pPr algn="ctr"/>
            <a:r>
              <a:rPr lang="en-US" sz="2800" dirty="0">
                <a:solidFill>
                  <a:srgbClr val="7030A0"/>
                </a:solidFill>
                <a:effectLst>
                  <a:outerShdw blurRad="38100" dist="38100" dir="2700000" algn="tl">
                    <a:srgbClr val="000000">
                      <a:alpha val="43137"/>
                    </a:srgbClr>
                  </a:outerShdw>
                </a:effectLst>
              </a:rPr>
              <a:t>AAV5</a:t>
            </a:r>
            <a:r>
              <a:rPr lang="en-US" sz="2800" dirty="0">
                <a:effectLst>
                  <a:outerShdw blurRad="38100" dist="38100" dir="2700000" algn="tl">
                    <a:srgbClr val="000000">
                      <a:alpha val="43137"/>
                    </a:srgbClr>
                  </a:outerShdw>
                </a:effectLst>
              </a:rPr>
              <a:t>-</a:t>
            </a:r>
            <a:r>
              <a:rPr lang="en-US" sz="2800" dirty="0">
                <a:solidFill>
                  <a:schemeClr val="accent2"/>
                </a:solidFill>
                <a:effectLst>
                  <a:outerShdw blurRad="38100" dist="38100" dir="2700000" algn="tl">
                    <a:srgbClr val="000000">
                      <a:alpha val="43137"/>
                    </a:srgbClr>
                  </a:outerShdw>
                </a:effectLst>
              </a:rPr>
              <a:t>CAG</a:t>
            </a:r>
            <a:r>
              <a:rPr lang="en-US" sz="2800" dirty="0">
                <a:effectLst>
                  <a:outerShdw blurRad="38100" dist="38100" dir="2700000" algn="tl">
                    <a:srgbClr val="000000">
                      <a:alpha val="43137"/>
                    </a:srgbClr>
                  </a:outerShdw>
                </a:effectLst>
              </a:rPr>
              <a:t>-</a:t>
            </a:r>
            <a:r>
              <a:rPr lang="en-US" sz="2800" dirty="0">
                <a:solidFill>
                  <a:schemeClr val="accent5">
                    <a:lumMod val="50000"/>
                  </a:schemeClr>
                </a:solidFill>
                <a:effectLst>
                  <a:outerShdw blurRad="38100" dist="38100" dir="2700000" algn="tl">
                    <a:srgbClr val="000000">
                      <a:alpha val="43137"/>
                    </a:srgbClr>
                  </a:outerShdw>
                </a:effectLst>
              </a:rPr>
              <a:t>FLEX</a:t>
            </a:r>
            <a:r>
              <a:rPr lang="en-US" sz="2800" dirty="0">
                <a:effectLst>
                  <a:outerShdw blurRad="38100" dist="38100" dir="2700000" algn="tl">
                    <a:srgbClr val="000000">
                      <a:alpha val="43137"/>
                    </a:srgbClr>
                  </a:outerShdw>
                </a:effectLst>
              </a:rPr>
              <a:t>-</a:t>
            </a:r>
            <a:r>
              <a:rPr lang="en-US" sz="2800" dirty="0">
                <a:solidFill>
                  <a:srgbClr val="40702E"/>
                </a:solidFill>
                <a:effectLst>
                  <a:outerShdw blurRad="38100" dist="38100" dir="2700000" algn="tl">
                    <a:srgbClr val="000000">
                      <a:alpha val="43137"/>
                    </a:srgbClr>
                  </a:outerShdw>
                </a:effectLst>
              </a:rPr>
              <a:t>Jaws</a:t>
            </a:r>
            <a:r>
              <a:rPr lang="en-US" sz="2800" dirty="0">
                <a:effectLst>
                  <a:outerShdw blurRad="38100" dist="38100" dir="2700000" algn="tl">
                    <a:srgbClr val="000000">
                      <a:alpha val="43137"/>
                    </a:srgbClr>
                  </a:outerShdw>
                </a:effectLst>
              </a:rPr>
              <a:t>-</a:t>
            </a:r>
            <a:r>
              <a:rPr lang="en-US" sz="2800" dirty="0">
                <a:solidFill>
                  <a:schemeClr val="bg2">
                    <a:lumMod val="50000"/>
                  </a:schemeClr>
                </a:solidFill>
                <a:effectLst>
                  <a:outerShdw blurRad="38100" dist="38100" dir="2700000" algn="tl">
                    <a:srgbClr val="000000">
                      <a:alpha val="43137"/>
                    </a:srgbClr>
                  </a:outerShdw>
                </a:effectLst>
              </a:rPr>
              <a:t>KGC</a:t>
            </a:r>
            <a:r>
              <a:rPr lang="en-US" sz="2800" dirty="0">
                <a:effectLst>
                  <a:outerShdw blurRad="38100" dist="38100" dir="2700000" algn="tl">
                    <a:srgbClr val="000000">
                      <a:alpha val="43137"/>
                    </a:srgbClr>
                  </a:outerShdw>
                </a:effectLst>
              </a:rPr>
              <a:t>-</a:t>
            </a:r>
            <a:r>
              <a:rPr lang="en-US" sz="2800" dirty="0">
                <a:solidFill>
                  <a:srgbClr val="C00000"/>
                </a:solidFill>
                <a:effectLst>
                  <a:outerShdw blurRad="38100" dist="38100" dir="2700000" algn="tl">
                    <a:srgbClr val="000000">
                      <a:alpha val="43137"/>
                    </a:srgbClr>
                  </a:outerShdw>
                </a:effectLst>
              </a:rPr>
              <a:t>tdTomato</a:t>
            </a:r>
            <a:r>
              <a:rPr lang="en-US" sz="2800" dirty="0">
                <a:effectLst>
                  <a:outerShdw blurRad="38100" dist="38100" dir="2700000" algn="tl">
                    <a:srgbClr val="000000">
                      <a:alpha val="43137"/>
                    </a:srgbClr>
                  </a:outerShdw>
                </a:effectLst>
              </a:rPr>
              <a:t>-</a:t>
            </a:r>
            <a:r>
              <a:rPr lang="en-US" sz="2800" dirty="0">
                <a:solidFill>
                  <a:schemeClr val="bg2">
                    <a:lumMod val="50000"/>
                  </a:schemeClr>
                </a:solidFill>
                <a:effectLst>
                  <a:outerShdw blurRad="38100" dist="38100" dir="2700000" algn="tl">
                    <a:srgbClr val="000000">
                      <a:alpha val="43137"/>
                    </a:srgbClr>
                  </a:outerShdw>
                </a:effectLst>
              </a:rPr>
              <a:t>ER2</a:t>
            </a:r>
          </a:p>
        </p:txBody>
      </p:sp>
      <p:pic>
        <p:nvPicPr>
          <p:cNvPr id="15" name="Picture 14">
            <a:extLst>
              <a:ext uri="{FF2B5EF4-FFF2-40B4-BE49-F238E27FC236}">
                <a16:creationId xmlns:a16="http://schemas.microsoft.com/office/drawing/2014/main" id="{CDFB4637-527B-4C2D-89D7-B2D3D687E68F}"/>
              </a:ext>
            </a:extLst>
          </p:cNvPr>
          <p:cNvPicPr>
            <a:picLocks noChangeAspect="1"/>
          </p:cNvPicPr>
          <p:nvPr/>
        </p:nvPicPr>
        <p:blipFill rotWithShape="1">
          <a:blip r:embed="rId3"/>
          <a:srcRect l="20028" t="15152" r="60185" b="46919"/>
          <a:stretch/>
        </p:blipFill>
        <p:spPr>
          <a:xfrm>
            <a:off x="6310517" y="1887582"/>
            <a:ext cx="4215158" cy="4544990"/>
          </a:xfrm>
          <a:prstGeom prst="rect">
            <a:avLst/>
          </a:prstGeom>
        </p:spPr>
      </p:pic>
    </p:spTree>
    <p:extLst>
      <p:ext uri="{BB962C8B-B14F-4D97-AF65-F5344CB8AC3E}">
        <p14:creationId xmlns:p14="http://schemas.microsoft.com/office/powerpoint/2010/main" val="13168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91F79C-054D-4BA1-9393-02FE196CA748}"/>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Linking Novelty Exploration &amp; Cataplexy</a:t>
            </a:r>
          </a:p>
        </p:txBody>
      </p:sp>
      <p:pic>
        <p:nvPicPr>
          <p:cNvPr id="8" name="Picture 7">
            <a:extLst>
              <a:ext uri="{FF2B5EF4-FFF2-40B4-BE49-F238E27FC236}">
                <a16:creationId xmlns:a16="http://schemas.microsoft.com/office/drawing/2014/main" id="{831BFFA3-E39C-4FB8-87E2-44A581F9CB7A}"/>
              </a:ext>
            </a:extLst>
          </p:cNvPr>
          <p:cNvPicPr>
            <a:picLocks noChangeAspect="1"/>
          </p:cNvPicPr>
          <p:nvPr/>
        </p:nvPicPr>
        <p:blipFill>
          <a:blip r:embed="rId2"/>
          <a:stretch>
            <a:fillRect/>
          </a:stretch>
        </p:blipFill>
        <p:spPr>
          <a:xfrm>
            <a:off x="43742" y="981444"/>
            <a:ext cx="2228404" cy="1482121"/>
          </a:xfrm>
          <a:prstGeom prst="rect">
            <a:avLst/>
          </a:prstGeom>
        </p:spPr>
      </p:pic>
      <p:sp>
        <p:nvSpPr>
          <p:cNvPr id="10" name="TextBox 9">
            <a:extLst>
              <a:ext uri="{FF2B5EF4-FFF2-40B4-BE49-F238E27FC236}">
                <a16:creationId xmlns:a16="http://schemas.microsoft.com/office/drawing/2014/main" id="{627DD602-B9CE-4C61-87EB-766DC0BC9F10}"/>
              </a:ext>
            </a:extLst>
          </p:cNvPr>
          <p:cNvSpPr txBox="1"/>
          <p:nvPr/>
        </p:nvSpPr>
        <p:spPr>
          <a:xfrm>
            <a:off x="4593127" y="1851371"/>
            <a:ext cx="7652116" cy="584775"/>
          </a:xfrm>
          <a:prstGeom prst="rect">
            <a:avLst/>
          </a:prstGeom>
          <a:noFill/>
        </p:spPr>
        <p:txBody>
          <a:bodyPr wrap="square" rtlCol="0">
            <a:spAutoFit/>
          </a:bodyPr>
          <a:lstStyle/>
          <a:p>
            <a:pPr algn="ctr"/>
            <a:r>
              <a:rPr lang="en-US" sz="3200" dirty="0">
                <a:solidFill>
                  <a:srgbClr val="7030A0"/>
                </a:solidFill>
                <a:effectLst>
                  <a:outerShdw blurRad="38100" dist="38100" dir="2700000" algn="tl">
                    <a:srgbClr val="000000">
                      <a:alpha val="43137"/>
                    </a:srgbClr>
                  </a:outerShdw>
                </a:effectLst>
              </a:rPr>
              <a:t>AAV2</a:t>
            </a:r>
            <a:r>
              <a:rPr lang="en-US" sz="3200" dirty="0">
                <a:effectLst>
                  <a:outerShdw blurRad="38100" dist="38100" dir="2700000" algn="tl">
                    <a:srgbClr val="000000">
                      <a:alpha val="43137"/>
                    </a:srgbClr>
                  </a:outerShdw>
                </a:effectLst>
              </a:rPr>
              <a:t>-</a:t>
            </a:r>
            <a:r>
              <a:rPr lang="en-US" sz="3200" dirty="0">
                <a:solidFill>
                  <a:schemeClr val="accent2"/>
                </a:solidFill>
                <a:effectLst>
                  <a:outerShdw blurRad="38100" dist="38100" dir="2700000" algn="tl">
                    <a:srgbClr val="000000">
                      <a:alpha val="43137"/>
                    </a:srgbClr>
                  </a:outerShdw>
                </a:effectLst>
              </a:rPr>
              <a:t>EF1</a:t>
            </a:r>
            <a:r>
              <a:rPr lang="el-GR" sz="3200" dirty="0">
                <a:solidFill>
                  <a:schemeClr val="accent2"/>
                </a:solidFill>
                <a:effectLst>
                  <a:outerShdw blurRad="38100" dist="38100" dir="2700000" algn="tl">
                    <a:srgbClr val="000000">
                      <a:alpha val="43137"/>
                    </a:srgbClr>
                  </a:outerShdw>
                </a:effectLst>
              </a:rPr>
              <a:t>α</a:t>
            </a:r>
            <a:r>
              <a:rPr lang="en-US" sz="3200" dirty="0">
                <a:effectLst>
                  <a:outerShdw blurRad="38100" dist="38100" dir="2700000" algn="tl">
                    <a:srgbClr val="000000">
                      <a:alpha val="43137"/>
                    </a:srgbClr>
                  </a:outerShdw>
                </a:effectLst>
              </a:rPr>
              <a:t>-</a:t>
            </a:r>
            <a:r>
              <a:rPr lang="en-US" sz="3200" dirty="0">
                <a:solidFill>
                  <a:schemeClr val="accent5">
                    <a:lumMod val="50000"/>
                  </a:schemeClr>
                </a:solidFill>
                <a:effectLst>
                  <a:outerShdw blurRad="38100" dist="38100" dir="2700000" algn="tl">
                    <a:srgbClr val="000000">
                      <a:alpha val="43137"/>
                    </a:srgbClr>
                  </a:outerShdw>
                </a:effectLst>
              </a:rPr>
              <a:t>DIO</a:t>
            </a:r>
            <a:r>
              <a:rPr lang="en-US" sz="3200" dirty="0">
                <a:effectLst>
                  <a:outerShdw blurRad="38100" dist="38100" dir="2700000" algn="tl">
                    <a:srgbClr val="000000">
                      <a:alpha val="43137"/>
                    </a:srgbClr>
                  </a:outerShdw>
                </a:effectLst>
              </a:rPr>
              <a:t>-</a:t>
            </a:r>
            <a:r>
              <a:rPr lang="en-US" sz="3200" dirty="0">
                <a:solidFill>
                  <a:srgbClr val="40702E"/>
                </a:solidFill>
                <a:effectLst>
                  <a:outerShdw blurRad="38100" dist="38100" dir="2700000" algn="tl">
                    <a:srgbClr val="000000">
                      <a:alpha val="43137"/>
                    </a:srgbClr>
                  </a:outerShdw>
                </a:effectLst>
              </a:rPr>
              <a:t>hM4Dq (or hM4Di)</a:t>
            </a:r>
            <a:r>
              <a:rPr lang="en-US" sz="3200" dirty="0">
                <a:effectLst>
                  <a:outerShdw blurRad="38100" dist="38100" dir="2700000" algn="tl">
                    <a:srgbClr val="000000">
                      <a:alpha val="43137"/>
                    </a:srgbClr>
                  </a:outerShdw>
                </a:effectLst>
              </a:rPr>
              <a:t>-</a:t>
            </a:r>
            <a:r>
              <a:rPr lang="en-US" sz="3200" dirty="0" err="1">
                <a:solidFill>
                  <a:srgbClr val="FF0000"/>
                </a:solidFill>
                <a:effectLst>
                  <a:outerShdw blurRad="38100" dist="38100" dir="2700000" algn="tl">
                    <a:srgbClr val="000000">
                      <a:alpha val="43137"/>
                    </a:srgbClr>
                  </a:outerShdw>
                </a:effectLst>
              </a:rPr>
              <a:t>mCherry</a:t>
            </a:r>
            <a:endParaRPr lang="en-US" sz="3200" dirty="0">
              <a:solidFill>
                <a:srgbClr val="FF0000"/>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F2C9AF09-31EA-4F1E-8124-AC056B7F8E0B}"/>
              </a:ext>
            </a:extLst>
          </p:cNvPr>
          <p:cNvSpPr txBox="1"/>
          <p:nvPr/>
        </p:nvSpPr>
        <p:spPr>
          <a:xfrm>
            <a:off x="6151820" y="2357813"/>
            <a:ext cx="4623955" cy="369332"/>
          </a:xfrm>
          <a:prstGeom prst="rect">
            <a:avLst/>
          </a:prstGeom>
          <a:noFill/>
        </p:spPr>
        <p:txBody>
          <a:bodyPr wrap="square" rtlCol="0">
            <a:spAutoFit/>
          </a:bodyPr>
          <a:lstStyle/>
          <a:p>
            <a:pPr algn="ctr"/>
            <a:r>
              <a:rPr lang="en-US" dirty="0">
                <a:solidFill>
                  <a:srgbClr val="7030A0"/>
                </a:solidFill>
              </a:rPr>
              <a:t>Adeno-Associated Virus Serotype 2</a:t>
            </a:r>
          </a:p>
        </p:txBody>
      </p:sp>
      <p:sp>
        <p:nvSpPr>
          <p:cNvPr id="12" name="TextBox 11">
            <a:extLst>
              <a:ext uri="{FF2B5EF4-FFF2-40B4-BE49-F238E27FC236}">
                <a16:creationId xmlns:a16="http://schemas.microsoft.com/office/drawing/2014/main" id="{DA6254CD-875B-4008-A46E-4BAB59D9495B}"/>
              </a:ext>
            </a:extLst>
          </p:cNvPr>
          <p:cNvSpPr txBox="1"/>
          <p:nvPr/>
        </p:nvSpPr>
        <p:spPr>
          <a:xfrm>
            <a:off x="5439148" y="2643115"/>
            <a:ext cx="6049297" cy="369332"/>
          </a:xfrm>
          <a:prstGeom prst="rect">
            <a:avLst/>
          </a:prstGeom>
          <a:noFill/>
        </p:spPr>
        <p:txBody>
          <a:bodyPr wrap="square" rtlCol="0">
            <a:spAutoFit/>
          </a:bodyPr>
          <a:lstStyle/>
          <a:p>
            <a:pPr algn="ctr"/>
            <a:r>
              <a:rPr lang="en-US" dirty="0">
                <a:solidFill>
                  <a:schemeClr val="accent2"/>
                </a:solidFill>
              </a:rPr>
              <a:t>Elongation Factor 1 alpha promoter</a:t>
            </a:r>
          </a:p>
        </p:txBody>
      </p:sp>
      <p:sp>
        <p:nvSpPr>
          <p:cNvPr id="13" name="TextBox 12">
            <a:extLst>
              <a:ext uri="{FF2B5EF4-FFF2-40B4-BE49-F238E27FC236}">
                <a16:creationId xmlns:a16="http://schemas.microsoft.com/office/drawing/2014/main" id="{320D5777-E46F-4724-86B1-36075881D756}"/>
              </a:ext>
            </a:extLst>
          </p:cNvPr>
          <p:cNvSpPr txBox="1"/>
          <p:nvPr/>
        </p:nvSpPr>
        <p:spPr>
          <a:xfrm>
            <a:off x="4835245" y="2936883"/>
            <a:ext cx="7332247" cy="369332"/>
          </a:xfrm>
          <a:prstGeom prst="rect">
            <a:avLst/>
          </a:prstGeom>
          <a:noFill/>
        </p:spPr>
        <p:txBody>
          <a:bodyPr wrap="square" rtlCol="0">
            <a:spAutoFit/>
          </a:bodyPr>
          <a:lstStyle/>
          <a:p>
            <a:pPr algn="ctr"/>
            <a:r>
              <a:rPr lang="en-US" dirty="0">
                <a:solidFill>
                  <a:schemeClr val="accent5">
                    <a:lumMod val="50000"/>
                  </a:schemeClr>
                </a:solidFill>
              </a:rPr>
              <a:t>Conditional Gene Expression Sequence (Double-</a:t>
            </a:r>
            <a:r>
              <a:rPr lang="en-US" dirty="0" err="1">
                <a:solidFill>
                  <a:schemeClr val="accent5">
                    <a:lumMod val="50000"/>
                  </a:schemeClr>
                </a:solidFill>
              </a:rPr>
              <a:t>floxed</a:t>
            </a:r>
            <a:r>
              <a:rPr lang="en-US" dirty="0">
                <a:solidFill>
                  <a:schemeClr val="accent5">
                    <a:lumMod val="50000"/>
                  </a:schemeClr>
                </a:solidFill>
              </a:rPr>
              <a:t> Inverse Orientation)</a:t>
            </a:r>
          </a:p>
        </p:txBody>
      </p:sp>
      <p:sp>
        <p:nvSpPr>
          <p:cNvPr id="14" name="TextBox 13">
            <a:extLst>
              <a:ext uri="{FF2B5EF4-FFF2-40B4-BE49-F238E27FC236}">
                <a16:creationId xmlns:a16="http://schemas.microsoft.com/office/drawing/2014/main" id="{FD3005A3-7EE2-4CAC-B484-5BF8B2834034}"/>
              </a:ext>
            </a:extLst>
          </p:cNvPr>
          <p:cNvSpPr txBox="1"/>
          <p:nvPr/>
        </p:nvSpPr>
        <p:spPr>
          <a:xfrm>
            <a:off x="5395124" y="3235403"/>
            <a:ext cx="6049297" cy="369332"/>
          </a:xfrm>
          <a:prstGeom prst="rect">
            <a:avLst/>
          </a:prstGeom>
          <a:noFill/>
        </p:spPr>
        <p:txBody>
          <a:bodyPr wrap="square" rtlCol="0">
            <a:spAutoFit/>
          </a:bodyPr>
          <a:lstStyle/>
          <a:p>
            <a:pPr algn="ctr"/>
            <a:r>
              <a:rPr lang="en-US" dirty="0">
                <a:solidFill>
                  <a:srgbClr val="40702E"/>
                </a:solidFill>
              </a:rPr>
              <a:t>DREADD</a:t>
            </a:r>
          </a:p>
        </p:txBody>
      </p:sp>
      <p:sp>
        <p:nvSpPr>
          <p:cNvPr id="16" name="TextBox 15">
            <a:extLst>
              <a:ext uri="{FF2B5EF4-FFF2-40B4-BE49-F238E27FC236}">
                <a16:creationId xmlns:a16="http://schemas.microsoft.com/office/drawing/2014/main" id="{F65B571D-6E44-4BBF-A604-DDD7398B71DA}"/>
              </a:ext>
            </a:extLst>
          </p:cNvPr>
          <p:cNvSpPr txBox="1"/>
          <p:nvPr/>
        </p:nvSpPr>
        <p:spPr>
          <a:xfrm>
            <a:off x="5155796" y="3514634"/>
            <a:ext cx="6527951" cy="369332"/>
          </a:xfrm>
          <a:prstGeom prst="rect">
            <a:avLst/>
          </a:prstGeom>
          <a:noFill/>
        </p:spPr>
        <p:txBody>
          <a:bodyPr wrap="square" rtlCol="0">
            <a:spAutoFit/>
          </a:bodyPr>
          <a:lstStyle/>
          <a:p>
            <a:pPr algn="ctr"/>
            <a:r>
              <a:rPr lang="en-US" dirty="0">
                <a:solidFill>
                  <a:srgbClr val="FF0000"/>
                </a:solidFill>
                <a:effectLst>
                  <a:outerShdw blurRad="38100" dist="38100" dir="2700000" algn="tl">
                    <a:srgbClr val="000000">
                      <a:alpha val="43137"/>
                    </a:srgbClr>
                  </a:outerShdw>
                </a:effectLst>
              </a:rPr>
              <a:t>Protein Reporter</a:t>
            </a:r>
          </a:p>
        </p:txBody>
      </p:sp>
      <p:sp>
        <p:nvSpPr>
          <p:cNvPr id="17" name="TextBox 16">
            <a:extLst>
              <a:ext uri="{FF2B5EF4-FFF2-40B4-BE49-F238E27FC236}">
                <a16:creationId xmlns:a16="http://schemas.microsoft.com/office/drawing/2014/main" id="{0119DE3D-5F11-48CA-B780-0B42E63E91B7}"/>
              </a:ext>
            </a:extLst>
          </p:cNvPr>
          <p:cNvSpPr txBox="1"/>
          <p:nvPr/>
        </p:nvSpPr>
        <p:spPr>
          <a:xfrm>
            <a:off x="5026354" y="4183462"/>
            <a:ext cx="7005369" cy="584775"/>
          </a:xfrm>
          <a:prstGeom prst="rect">
            <a:avLst/>
          </a:prstGeom>
          <a:noFill/>
        </p:spPr>
        <p:txBody>
          <a:bodyPr wrap="square" rtlCol="0">
            <a:spAutoFit/>
          </a:bodyPr>
          <a:lstStyle/>
          <a:p>
            <a:pPr algn="ctr"/>
            <a:r>
              <a:rPr lang="en-US" sz="3200" dirty="0">
                <a:solidFill>
                  <a:srgbClr val="7030A0"/>
                </a:solidFill>
                <a:effectLst>
                  <a:outerShdw blurRad="38100" dist="38100" dir="2700000" algn="tl">
                    <a:srgbClr val="000000">
                      <a:alpha val="43137"/>
                    </a:srgbClr>
                  </a:outerShdw>
                </a:effectLst>
              </a:rPr>
              <a:t>AAV2</a:t>
            </a:r>
            <a:r>
              <a:rPr lang="en-US" sz="3200" dirty="0">
                <a:effectLst>
                  <a:outerShdw blurRad="38100" dist="38100" dir="2700000" algn="tl">
                    <a:srgbClr val="000000">
                      <a:alpha val="43137"/>
                    </a:srgbClr>
                  </a:outerShdw>
                </a:effectLst>
              </a:rPr>
              <a:t>-</a:t>
            </a:r>
            <a:r>
              <a:rPr lang="en-US" sz="3200" dirty="0">
                <a:solidFill>
                  <a:schemeClr val="accent2"/>
                </a:solidFill>
                <a:effectLst>
                  <a:outerShdw blurRad="38100" dist="38100" dir="2700000" algn="tl">
                    <a:srgbClr val="000000">
                      <a:alpha val="43137"/>
                    </a:srgbClr>
                  </a:outerShdw>
                </a:effectLst>
              </a:rPr>
              <a:t>SynI</a:t>
            </a:r>
            <a:r>
              <a:rPr lang="en-US" sz="3200" dirty="0">
                <a:effectLst>
                  <a:outerShdw blurRad="38100" dist="38100" dir="2700000" algn="tl">
                    <a:srgbClr val="000000">
                      <a:alpha val="43137"/>
                    </a:srgbClr>
                  </a:outerShdw>
                </a:effectLst>
              </a:rPr>
              <a:t>-</a:t>
            </a:r>
            <a:r>
              <a:rPr lang="en-US" sz="3200" dirty="0">
                <a:solidFill>
                  <a:schemeClr val="accent5">
                    <a:lumMod val="50000"/>
                  </a:schemeClr>
                </a:solidFill>
                <a:effectLst>
                  <a:outerShdw blurRad="38100" dist="38100" dir="2700000" algn="tl">
                    <a:srgbClr val="000000">
                      <a:alpha val="43137"/>
                    </a:srgbClr>
                  </a:outerShdw>
                </a:effectLst>
              </a:rPr>
              <a:t>iCre</a:t>
            </a:r>
            <a:endParaRPr lang="en-US" sz="3200" dirty="0">
              <a:solidFill>
                <a:schemeClr val="bg2">
                  <a:lumMod val="50000"/>
                </a:schemeClr>
              </a:solidFill>
              <a:effectLst>
                <a:outerShdw blurRad="38100" dist="38100" dir="2700000" algn="tl">
                  <a:srgbClr val="000000">
                    <a:alpha val="43137"/>
                  </a:srgbClr>
                </a:outerShdw>
              </a:effectLst>
            </a:endParaRPr>
          </a:p>
        </p:txBody>
      </p:sp>
      <p:sp>
        <p:nvSpPr>
          <p:cNvPr id="18" name="TextBox 17">
            <a:extLst>
              <a:ext uri="{FF2B5EF4-FFF2-40B4-BE49-F238E27FC236}">
                <a16:creationId xmlns:a16="http://schemas.microsoft.com/office/drawing/2014/main" id="{BD15704C-B50A-4F0B-BCC7-13F3B2FA6052}"/>
              </a:ext>
            </a:extLst>
          </p:cNvPr>
          <p:cNvSpPr txBox="1"/>
          <p:nvPr/>
        </p:nvSpPr>
        <p:spPr>
          <a:xfrm>
            <a:off x="6151820" y="4637949"/>
            <a:ext cx="4623955" cy="369332"/>
          </a:xfrm>
          <a:prstGeom prst="rect">
            <a:avLst/>
          </a:prstGeom>
          <a:noFill/>
        </p:spPr>
        <p:txBody>
          <a:bodyPr wrap="square" rtlCol="0">
            <a:spAutoFit/>
          </a:bodyPr>
          <a:lstStyle/>
          <a:p>
            <a:pPr algn="ctr"/>
            <a:r>
              <a:rPr lang="en-US" dirty="0">
                <a:solidFill>
                  <a:srgbClr val="7030A0"/>
                </a:solidFill>
              </a:rPr>
              <a:t>Adeno-Associated Virus Serotype 2</a:t>
            </a:r>
          </a:p>
        </p:txBody>
      </p:sp>
      <p:sp>
        <p:nvSpPr>
          <p:cNvPr id="19" name="TextBox 18">
            <a:extLst>
              <a:ext uri="{FF2B5EF4-FFF2-40B4-BE49-F238E27FC236}">
                <a16:creationId xmlns:a16="http://schemas.microsoft.com/office/drawing/2014/main" id="{9C5B2E3B-8EC3-42A5-BBE2-26ED17D4854B}"/>
              </a:ext>
            </a:extLst>
          </p:cNvPr>
          <p:cNvSpPr txBox="1"/>
          <p:nvPr/>
        </p:nvSpPr>
        <p:spPr>
          <a:xfrm>
            <a:off x="5439148" y="4923251"/>
            <a:ext cx="6049297" cy="369332"/>
          </a:xfrm>
          <a:prstGeom prst="rect">
            <a:avLst/>
          </a:prstGeom>
          <a:noFill/>
        </p:spPr>
        <p:txBody>
          <a:bodyPr wrap="square" rtlCol="0">
            <a:spAutoFit/>
          </a:bodyPr>
          <a:lstStyle/>
          <a:p>
            <a:pPr algn="ctr"/>
            <a:r>
              <a:rPr lang="en-US" dirty="0" err="1">
                <a:solidFill>
                  <a:schemeClr val="accent2"/>
                </a:solidFill>
              </a:rPr>
              <a:t>Synapsin</a:t>
            </a:r>
            <a:r>
              <a:rPr lang="en-US" dirty="0">
                <a:solidFill>
                  <a:schemeClr val="accent2"/>
                </a:solidFill>
              </a:rPr>
              <a:t> I Promoter (Neuron Specific)</a:t>
            </a:r>
          </a:p>
        </p:txBody>
      </p:sp>
      <p:sp>
        <p:nvSpPr>
          <p:cNvPr id="20" name="TextBox 19">
            <a:extLst>
              <a:ext uri="{FF2B5EF4-FFF2-40B4-BE49-F238E27FC236}">
                <a16:creationId xmlns:a16="http://schemas.microsoft.com/office/drawing/2014/main" id="{6B7CDD88-6AAC-4CCC-9B64-ECEAB7257AFF}"/>
              </a:ext>
            </a:extLst>
          </p:cNvPr>
          <p:cNvSpPr txBox="1"/>
          <p:nvPr/>
        </p:nvSpPr>
        <p:spPr>
          <a:xfrm>
            <a:off x="4835245" y="5217019"/>
            <a:ext cx="7332247" cy="369332"/>
          </a:xfrm>
          <a:prstGeom prst="rect">
            <a:avLst/>
          </a:prstGeom>
          <a:noFill/>
        </p:spPr>
        <p:txBody>
          <a:bodyPr wrap="square" rtlCol="0">
            <a:spAutoFit/>
          </a:bodyPr>
          <a:lstStyle/>
          <a:p>
            <a:pPr algn="ctr"/>
            <a:r>
              <a:rPr lang="en-US" dirty="0">
                <a:solidFill>
                  <a:schemeClr val="accent5">
                    <a:lumMod val="50000"/>
                  </a:schemeClr>
                </a:solidFill>
              </a:rPr>
              <a:t>Codon-Improved </a:t>
            </a:r>
            <a:r>
              <a:rPr lang="en-US" dirty="0" err="1">
                <a:solidFill>
                  <a:schemeClr val="accent5">
                    <a:lumMod val="50000"/>
                  </a:schemeClr>
                </a:solidFill>
              </a:rPr>
              <a:t>Cre</a:t>
            </a:r>
            <a:r>
              <a:rPr lang="en-US" dirty="0">
                <a:solidFill>
                  <a:schemeClr val="accent5">
                    <a:lumMod val="50000"/>
                  </a:schemeClr>
                </a:solidFill>
              </a:rPr>
              <a:t> Recombinase</a:t>
            </a:r>
          </a:p>
        </p:txBody>
      </p:sp>
      <p:grpSp>
        <p:nvGrpSpPr>
          <p:cNvPr id="6" name="Group 5">
            <a:extLst>
              <a:ext uri="{FF2B5EF4-FFF2-40B4-BE49-F238E27FC236}">
                <a16:creationId xmlns:a16="http://schemas.microsoft.com/office/drawing/2014/main" id="{D00987EC-BF64-4780-A2A5-FBDA7F569B0A}"/>
              </a:ext>
            </a:extLst>
          </p:cNvPr>
          <p:cNvGrpSpPr/>
          <p:nvPr/>
        </p:nvGrpSpPr>
        <p:grpSpPr>
          <a:xfrm>
            <a:off x="2267738" y="1067829"/>
            <a:ext cx="2027171" cy="1043324"/>
            <a:chOff x="2473449" y="1104611"/>
            <a:chExt cx="2421737" cy="1184645"/>
          </a:xfrm>
        </p:grpSpPr>
        <p:pic>
          <p:nvPicPr>
            <p:cNvPr id="25" name="Picture 24">
              <a:extLst>
                <a:ext uri="{FF2B5EF4-FFF2-40B4-BE49-F238E27FC236}">
                  <a16:creationId xmlns:a16="http://schemas.microsoft.com/office/drawing/2014/main" id="{B368542B-7BA1-467B-97DE-1646D72D8FB5}"/>
                </a:ext>
              </a:extLst>
            </p:cNvPr>
            <p:cNvPicPr>
              <a:picLocks noChangeAspect="1"/>
            </p:cNvPicPr>
            <p:nvPr/>
          </p:nvPicPr>
          <p:blipFill rotWithShape="1">
            <a:blip r:embed="rId3"/>
            <a:srcRect l="15527" t="16149" r="19100" b="28336"/>
            <a:stretch/>
          </p:blipFill>
          <p:spPr>
            <a:xfrm>
              <a:off x="2517826" y="1104611"/>
              <a:ext cx="2377360" cy="1184645"/>
            </a:xfrm>
            <a:prstGeom prst="rect">
              <a:avLst/>
            </a:prstGeom>
          </p:spPr>
        </p:pic>
        <p:sp>
          <p:nvSpPr>
            <p:cNvPr id="2" name="Rectangle 1">
              <a:extLst>
                <a:ext uri="{FF2B5EF4-FFF2-40B4-BE49-F238E27FC236}">
                  <a16:creationId xmlns:a16="http://schemas.microsoft.com/office/drawing/2014/main" id="{5C1F959B-C92F-425B-A582-0EECE7AEFC07}"/>
                </a:ext>
              </a:extLst>
            </p:cNvPr>
            <p:cNvSpPr/>
            <p:nvPr/>
          </p:nvSpPr>
          <p:spPr>
            <a:xfrm>
              <a:off x="2473449" y="1276755"/>
              <a:ext cx="228187" cy="263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Straight Arrow Connector 28">
            <a:extLst>
              <a:ext uri="{FF2B5EF4-FFF2-40B4-BE49-F238E27FC236}">
                <a16:creationId xmlns:a16="http://schemas.microsoft.com/office/drawing/2014/main" id="{B4CC0F09-90AD-4FC8-8874-7946EF268D33}"/>
              </a:ext>
            </a:extLst>
          </p:cNvPr>
          <p:cNvCxnSpPr/>
          <p:nvPr/>
        </p:nvCxnSpPr>
        <p:spPr>
          <a:xfrm>
            <a:off x="3156170" y="974663"/>
            <a:ext cx="0" cy="7795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Addgene: Chemogenetics Guide">
            <a:extLst>
              <a:ext uri="{FF2B5EF4-FFF2-40B4-BE49-F238E27FC236}">
                <a16:creationId xmlns:a16="http://schemas.microsoft.com/office/drawing/2014/main" id="{4036211B-5E13-42B9-AC76-BEB4D544A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911" y="3497499"/>
            <a:ext cx="6414655" cy="2886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82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nodeType="withEffect">
                                  <p:stCondLst>
                                    <p:cond delay="0"/>
                                  </p:stCondLst>
                                  <p:childTnLst>
                                    <p:set>
                                      <p:cBhvr>
                                        <p:cTn id="40" dur="1" fill="hold">
                                          <p:stCondLst>
                                            <p:cond delay="0"/>
                                          </p:stCondLst>
                                        </p:cTn>
                                        <p:tgtEl>
                                          <p:spTgt spid="2050"/>
                                        </p:tgtEl>
                                        <p:attrNameLst>
                                          <p:attrName>style.visibility</p:attrName>
                                        </p:attrNameLst>
                                      </p:cBhvr>
                                      <p:to>
                                        <p:strVal val="visible"/>
                                      </p:to>
                                    </p:set>
                                    <p:animEffect transition="in" filter="fade">
                                      <p:cBhvr>
                                        <p:cTn id="41" dur="500"/>
                                        <p:tgtEl>
                                          <p:spTgt spid="205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6" grpId="0"/>
      <p:bldP spid="17" grpId="0"/>
      <p:bldP spid="18" grpId="0"/>
      <p:bldP spid="19" grpId="0"/>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91F79C-054D-4BA1-9393-02FE196CA748}"/>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Linking Novelty Exploration &amp; Cataplexy</a:t>
            </a:r>
          </a:p>
        </p:txBody>
      </p:sp>
      <p:pic>
        <p:nvPicPr>
          <p:cNvPr id="14" name="Picture 13">
            <a:extLst>
              <a:ext uri="{FF2B5EF4-FFF2-40B4-BE49-F238E27FC236}">
                <a16:creationId xmlns:a16="http://schemas.microsoft.com/office/drawing/2014/main" id="{B3590867-91FD-4ACA-B33D-75AE232883BF}"/>
              </a:ext>
            </a:extLst>
          </p:cNvPr>
          <p:cNvPicPr>
            <a:picLocks noChangeAspect="1"/>
          </p:cNvPicPr>
          <p:nvPr/>
        </p:nvPicPr>
        <p:blipFill rotWithShape="1">
          <a:blip r:embed="rId2"/>
          <a:srcRect l="24205" t="15000" r="14347" b="52273"/>
          <a:stretch/>
        </p:blipFill>
        <p:spPr>
          <a:xfrm>
            <a:off x="84859" y="1111827"/>
            <a:ext cx="5536622" cy="1658683"/>
          </a:xfrm>
          <a:prstGeom prst="rect">
            <a:avLst/>
          </a:prstGeom>
        </p:spPr>
      </p:pic>
      <p:pic>
        <p:nvPicPr>
          <p:cNvPr id="15" name="Picture 14">
            <a:extLst>
              <a:ext uri="{FF2B5EF4-FFF2-40B4-BE49-F238E27FC236}">
                <a16:creationId xmlns:a16="http://schemas.microsoft.com/office/drawing/2014/main" id="{28C01BFC-D449-4294-8A58-615006D5AD8B}"/>
              </a:ext>
            </a:extLst>
          </p:cNvPr>
          <p:cNvPicPr>
            <a:picLocks noChangeAspect="1"/>
          </p:cNvPicPr>
          <p:nvPr/>
        </p:nvPicPr>
        <p:blipFill rotWithShape="1">
          <a:blip r:embed="rId2"/>
          <a:srcRect l="24205" t="50758" r="42500" b="8333"/>
          <a:stretch/>
        </p:blipFill>
        <p:spPr>
          <a:xfrm>
            <a:off x="335721" y="2770510"/>
            <a:ext cx="5285760" cy="3653127"/>
          </a:xfrm>
          <a:prstGeom prst="rect">
            <a:avLst/>
          </a:prstGeom>
        </p:spPr>
      </p:pic>
      <p:sp>
        <p:nvSpPr>
          <p:cNvPr id="16" name="Rectangle 15">
            <a:extLst>
              <a:ext uri="{FF2B5EF4-FFF2-40B4-BE49-F238E27FC236}">
                <a16:creationId xmlns:a16="http://schemas.microsoft.com/office/drawing/2014/main" id="{FF2FAB78-037E-43CA-93C0-7030CC5C9EA2}"/>
              </a:ext>
            </a:extLst>
          </p:cNvPr>
          <p:cNvSpPr/>
          <p:nvPr/>
        </p:nvSpPr>
        <p:spPr>
          <a:xfrm>
            <a:off x="-13855" y="6642556"/>
            <a:ext cx="9961420" cy="215444"/>
          </a:xfrm>
          <a:prstGeom prst="rect">
            <a:avLst/>
          </a:prstGeom>
        </p:spPr>
        <p:txBody>
          <a:bodyPr wrap="square">
            <a:spAutoFit/>
          </a:bodyPr>
          <a:lstStyle/>
          <a:p>
            <a:r>
              <a:rPr lang="en-US" sz="800" dirty="0"/>
              <a:t>Hasegawa, E., et al. (2017). "Serotonin neurons in the dorsal raphe mediate the </a:t>
            </a:r>
            <a:r>
              <a:rPr lang="en-US" sz="800" dirty="0" err="1"/>
              <a:t>anticataplectic</a:t>
            </a:r>
            <a:r>
              <a:rPr lang="en-US" sz="800" dirty="0"/>
              <a:t> action of orexin neurons by reducing amygdala activity." </a:t>
            </a:r>
            <a:r>
              <a:rPr lang="en-US" sz="800" u="sng" dirty="0"/>
              <a:t>Proceedings of the National Academy of Sciences </a:t>
            </a:r>
            <a:r>
              <a:rPr lang="en-US" sz="800" b="1" u="sng" dirty="0"/>
              <a:t>114</a:t>
            </a:r>
            <a:r>
              <a:rPr lang="en-US" sz="800" u="sng" dirty="0"/>
              <a:t>(17): E3526.</a:t>
            </a:r>
          </a:p>
        </p:txBody>
      </p:sp>
      <p:pic>
        <p:nvPicPr>
          <p:cNvPr id="17" name="Picture 16">
            <a:extLst>
              <a:ext uri="{FF2B5EF4-FFF2-40B4-BE49-F238E27FC236}">
                <a16:creationId xmlns:a16="http://schemas.microsoft.com/office/drawing/2014/main" id="{BBA90D1A-AE5E-4181-BDDC-26515A0A5D9B}"/>
              </a:ext>
            </a:extLst>
          </p:cNvPr>
          <p:cNvPicPr>
            <a:picLocks noChangeAspect="1"/>
          </p:cNvPicPr>
          <p:nvPr/>
        </p:nvPicPr>
        <p:blipFill rotWithShape="1">
          <a:blip r:embed="rId3"/>
          <a:srcRect l="23949" t="17424" r="14432" b="49653"/>
          <a:stretch/>
        </p:blipFill>
        <p:spPr>
          <a:xfrm>
            <a:off x="6184323" y="1110633"/>
            <a:ext cx="5536622" cy="1663984"/>
          </a:xfrm>
          <a:prstGeom prst="rect">
            <a:avLst/>
          </a:prstGeom>
        </p:spPr>
      </p:pic>
      <p:pic>
        <p:nvPicPr>
          <p:cNvPr id="18" name="Picture 17">
            <a:extLst>
              <a:ext uri="{FF2B5EF4-FFF2-40B4-BE49-F238E27FC236}">
                <a16:creationId xmlns:a16="http://schemas.microsoft.com/office/drawing/2014/main" id="{C9BDFB0F-B3E5-493D-A39F-BF381B959AB9}"/>
              </a:ext>
            </a:extLst>
          </p:cNvPr>
          <p:cNvPicPr>
            <a:picLocks noChangeAspect="1"/>
          </p:cNvPicPr>
          <p:nvPr/>
        </p:nvPicPr>
        <p:blipFill rotWithShape="1">
          <a:blip r:embed="rId3"/>
          <a:srcRect l="23949" t="50846" r="43111" b="9546"/>
          <a:stretch/>
        </p:blipFill>
        <p:spPr>
          <a:xfrm>
            <a:off x="6312474" y="2770510"/>
            <a:ext cx="5401084" cy="3653127"/>
          </a:xfrm>
          <a:prstGeom prst="rect">
            <a:avLst/>
          </a:prstGeom>
        </p:spPr>
      </p:pic>
      <p:sp>
        <p:nvSpPr>
          <p:cNvPr id="7" name="Rectangle 6">
            <a:extLst>
              <a:ext uri="{FF2B5EF4-FFF2-40B4-BE49-F238E27FC236}">
                <a16:creationId xmlns:a16="http://schemas.microsoft.com/office/drawing/2014/main" id="{23591544-8EB2-4B02-AE89-C2EF2A112E8D}"/>
              </a:ext>
            </a:extLst>
          </p:cNvPr>
          <p:cNvSpPr/>
          <p:nvPr/>
        </p:nvSpPr>
        <p:spPr>
          <a:xfrm>
            <a:off x="2853170" y="3605645"/>
            <a:ext cx="2923305" cy="274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620C616-F4EB-4873-A1F9-8BDD015CBFDA}"/>
              </a:ext>
            </a:extLst>
          </p:cNvPr>
          <p:cNvSpPr/>
          <p:nvPr/>
        </p:nvSpPr>
        <p:spPr>
          <a:xfrm>
            <a:off x="6305087" y="2770509"/>
            <a:ext cx="2522844" cy="35783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6132463-07B9-493E-A6B0-22464B3E0330}"/>
              </a:ext>
            </a:extLst>
          </p:cNvPr>
          <p:cNvSpPr/>
          <p:nvPr/>
        </p:nvSpPr>
        <p:spPr>
          <a:xfrm>
            <a:off x="8835318" y="2845302"/>
            <a:ext cx="2878240" cy="35783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293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Left-Right 1">
            <a:extLst>
              <a:ext uri="{FF2B5EF4-FFF2-40B4-BE49-F238E27FC236}">
                <a16:creationId xmlns:a16="http://schemas.microsoft.com/office/drawing/2014/main" id="{D0CBED5C-6C6F-4A89-81B9-056FAC843669}"/>
              </a:ext>
            </a:extLst>
          </p:cNvPr>
          <p:cNvSpPr/>
          <p:nvPr/>
        </p:nvSpPr>
        <p:spPr>
          <a:xfrm>
            <a:off x="1076632" y="1969910"/>
            <a:ext cx="10038735" cy="155841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AFAB29A-BB8C-432B-81DA-02110817E276}"/>
              </a:ext>
            </a:extLst>
          </p:cNvPr>
          <p:cNvSpPr txBox="1"/>
          <p:nvPr/>
        </p:nvSpPr>
        <p:spPr>
          <a:xfrm>
            <a:off x="5402825" y="3362094"/>
            <a:ext cx="1386348" cy="707886"/>
          </a:xfrm>
          <a:prstGeom prst="rect">
            <a:avLst/>
          </a:prstGeom>
          <a:noFill/>
        </p:spPr>
        <p:txBody>
          <a:bodyPr wrap="square" rtlCol="0">
            <a:spAutoFit/>
          </a:bodyPr>
          <a:lstStyle/>
          <a:p>
            <a:pPr algn="ctr"/>
            <a:r>
              <a:rPr lang="en-US" sz="2000" b="1" dirty="0"/>
              <a:t>Normal movement</a:t>
            </a:r>
          </a:p>
        </p:txBody>
      </p:sp>
      <p:sp>
        <p:nvSpPr>
          <p:cNvPr id="5" name="TextBox 4">
            <a:extLst>
              <a:ext uri="{FF2B5EF4-FFF2-40B4-BE49-F238E27FC236}">
                <a16:creationId xmlns:a16="http://schemas.microsoft.com/office/drawing/2014/main" id="{D863E1BD-F20B-44EC-AB57-4797C90FFD7B}"/>
              </a:ext>
            </a:extLst>
          </p:cNvPr>
          <p:cNvSpPr txBox="1"/>
          <p:nvPr/>
        </p:nvSpPr>
        <p:spPr>
          <a:xfrm>
            <a:off x="1386347" y="3507360"/>
            <a:ext cx="1386348" cy="369332"/>
          </a:xfrm>
          <a:prstGeom prst="rect">
            <a:avLst/>
          </a:prstGeom>
          <a:noFill/>
        </p:spPr>
        <p:txBody>
          <a:bodyPr wrap="square" rtlCol="0">
            <a:spAutoFit/>
          </a:bodyPr>
          <a:lstStyle/>
          <a:p>
            <a:pPr algn="ctr"/>
            <a:r>
              <a:rPr lang="en-US" dirty="0"/>
              <a:t>Cataplexy</a:t>
            </a:r>
          </a:p>
        </p:txBody>
      </p:sp>
      <p:sp>
        <p:nvSpPr>
          <p:cNvPr id="6" name="TextBox 5">
            <a:extLst>
              <a:ext uri="{FF2B5EF4-FFF2-40B4-BE49-F238E27FC236}">
                <a16:creationId xmlns:a16="http://schemas.microsoft.com/office/drawing/2014/main" id="{63B60C0A-AFC3-4BD1-9556-0904B2D03E25}"/>
              </a:ext>
            </a:extLst>
          </p:cNvPr>
          <p:cNvSpPr txBox="1"/>
          <p:nvPr/>
        </p:nvSpPr>
        <p:spPr>
          <a:xfrm>
            <a:off x="9490589" y="3504705"/>
            <a:ext cx="1386348" cy="369332"/>
          </a:xfrm>
          <a:prstGeom prst="rect">
            <a:avLst/>
          </a:prstGeom>
          <a:noFill/>
        </p:spPr>
        <p:txBody>
          <a:bodyPr wrap="square" rtlCol="0">
            <a:spAutoFit/>
          </a:bodyPr>
          <a:lstStyle/>
          <a:p>
            <a:pPr algn="ctr"/>
            <a:r>
              <a:rPr lang="en-US" dirty="0"/>
              <a:t>Catalepsy</a:t>
            </a:r>
          </a:p>
        </p:txBody>
      </p:sp>
      <p:sp>
        <p:nvSpPr>
          <p:cNvPr id="8" name="TextBox 7">
            <a:extLst>
              <a:ext uri="{FF2B5EF4-FFF2-40B4-BE49-F238E27FC236}">
                <a16:creationId xmlns:a16="http://schemas.microsoft.com/office/drawing/2014/main" id="{68D96B5F-A2F5-450F-B737-EECA844B6E7D}"/>
              </a:ext>
            </a:extLst>
          </p:cNvPr>
          <p:cNvSpPr txBox="1"/>
          <p:nvPr/>
        </p:nvSpPr>
        <p:spPr>
          <a:xfrm>
            <a:off x="7027603" y="3365413"/>
            <a:ext cx="1386348" cy="646331"/>
          </a:xfrm>
          <a:prstGeom prst="rect">
            <a:avLst/>
          </a:prstGeom>
          <a:noFill/>
        </p:spPr>
        <p:txBody>
          <a:bodyPr wrap="square" rtlCol="0">
            <a:spAutoFit/>
          </a:bodyPr>
          <a:lstStyle/>
          <a:p>
            <a:pPr algn="ctr"/>
            <a:r>
              <a:rPr lang="en-US" dirty="0"/>
              <a:t>Behavioral</a:t>
            </a:r>
          </a:p>
          <a:p>
            <a:pPr algn="ctr"/>
            <a:r>
              <a:rPr lang="en-US" dirty="0"/>
              <a:t>Arrest</a:t>
            </a:r>
          </a:p>
        </p:txBody>
      </p:sp>
      <p:sp>
        <p:nvSpPr>
          <p:cNvPr id="11" name="TextBox 10">
            <a:extLst>
              <a:ext uri="{FF2B5EF4-FFF2-40B4-BE49-F238E27FC236}">
                <a16:creationId xmlns:a16="http://schemas.microsoft.com/office/drawing/2014/main" id="{CB394096-4355-4928-9615-58A51D82E025}"/>
              </a:ext>
            </a:extLst>
          </p:cNvPr>
          <p:cNvSpPr txBox="1"/>
          <p:nvPr/>
        </p:nvSpPr>
        <p:spPr>
          <a:xfrm>
            <a:off x="2512141" y="1833558"/>
            <a:ext cx="3198545" cy="461665"/>
          </a:xfrm>
          <a:prstGeom prst="rect">
            <a:avLst/>
          </a:prstGeom>
          <a:noFill/>
        </p:spPr>
        <p:txBody>
          <a:bodyPr wrap="square" rtlCol="0">
            <a:spAutoFit/>
          </a:bodyPr>
          <a:lstStyle/>
          <a:p>
            <a:pPr algn="ctr"/>
            <a:r>
              <a:rPr lang="en-US" sz="2400" dirty="0">
                <a:solidFill>
                  <a:srgbClr val="FF0000"/>
                </a:solidFill>
              </a:rPr>
              <a:t>Reduced Muscle Tone</a:t>
            </a:r>
          </a:p>
        </p:txBody>
      </p:sp>
      <p:sp>
        <p:nvSpPr>
          <p:cNvPr id="12" name="TextBox 11">
            <a:extLst>
              <a:ext uri="{FF2B5EF4-FFF2-40B4-BE49-F238E27FC236}">
                <a16:creationId xmlns:a16="http://schemas.microsoft.com/office/drawing/2014/main" id="{04304C72-73A5-4359-915B-5E71BEF1DFFC}"/>
              </a:ext>
            </a:extLst>
          </p:cNvPr>
          <p:cNvSpPr txBox="1"/>
          <p:nvPr/>
        </p:nvSpPr>
        <p:spPr>
          <a:xfrm>
            <a:off x="6481307" y="1836213"/>
            <a:ext cx="3198552" cy="461665"/>
          </a:xfrm>
          <a:prstGeom prst="rect">
            <a:avLst/>
          </a:prstGeom>
          <a:noFill/>
        </p:spPr>
        <p:txBody>
          <a:bodyPr wrap="square" rtlCol="0">
            <a:spAutoFit/>
          </a:bodyPr>
          <a:lstStyle/>
          <a:p>
            <a:pPr algn="ctr"/>
            <a:r>
              <a:rPr lang="en-US" sz="2400" dirty="0">
                <a:solidFill>
                  <a:srgbClr val="00B050"/>
                </a:solidFill>
              </a:rPr>
              <a:t>Enhanced Muscle Tone</a:t>
            </a:r>
          </a:p>
        </p:txBody>
      </p:sp>
      <p:cxnSp>
        <p:nvCxnSpPr>
          <p:cNvPr id="13" name="Straight Connector 12">
            <a:extLst>
              <a:ext uri="{FF2B5EF4-FFF2-40B4-BE49-F238E27FC236}">
                <a16:creationId xmlns:a16="http://schemas.microsoft.com/office/drawing/2014/main" id="{639892B1-1776-4555-8019-C9F8FAFCDD53}"/>
              </a:ext>
            </a:extLst>
          </p:cNvPr>
          <p:cNvCxnSpPr>
            <a:cxnSpLocks/>
            <a:stCxn id="2" idx="1"/>
          </p:cNvCxnSpPr>
          <p:nvPr/>
        </p:nvCxnSpPr>
        <p:spPr>
          <a:xfrm>
            <a:off x="6096000" y="2359513"/>
            <a:ext cx="0" cy="74503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EC70E4BD-CD54-4BB3-B145-C4CFE0713F9F}"/>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Linking Novelty Exploration &amp; Cataplexy</a:t>
            </a:r>
          </a:p>
        </p:txBody>
      </p:sp>
      <p:sp>
        <p:nvSpPr>
          <p:cNvPr id="29" name="Isosceles Triangle 28">
            <a:extLst>
              <a:ext uri="{FF2B5EF4-FFF2-40B4-BE49-F238E27FC236}">
                <a16:creationId xmlns:a16="http://schemas.microsoft.com/office/drawing/2014/main" id="{1E620AFD-865F-4746-B810-01385FB800B6}"/>
              </a:ext>
            </a:extLst>
          </p:cNvPr>
          <p:cNvSpPr/>
          <p:nvPr/>
        </p:nvSpPr>
        <p:spPr>
          <a:xfrm>
            <a:off x="4971609" y="4838249"/>
            <a:ext cx="2248780" cy="1508518"/>
          </a:xfrm>
          <a:prstGeom prst="triangl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Amygdala</a:t>
            </a:r>
          </a:p>
        </p:txBody>
      </p:sp>
      <p:pic>
        <p:nvPicPr>
          <p:cNvPr id="4" name="Picture 3">
            <a:extLst>
              <a:ext uri="{FF2B5EF4-FFF2-40B4-BE49-F238E27FC236}">
                <a16:creationId xmlns:a16="http://schemas.microsoft.com/office/drawing/2014/main" id="{11DC58C2-8A80-4C4A-9ACD-080E98910D35}"/>
              </a:ext>
            </a:extLst>
          </p:cNvPr>
          <p:cNvPicPr>
            <a:picLocks noChangeAspect="1"/>
          </p:cNvPicPr>
          <p:nvPr/>
        </p:nvPicPr>
        <p:blipFill rotWithShape="1">
          <a:blip r:embed="rId2"/>
          <a:srcRect l="4866" t="13023" r="4394" b="-1893"/>
          <a:stretch/>
        </p:blipFill>
        <p:spPr>
          <a:xfrm>
            <a:off x="8413951" y="4327017"/>
            <a:ext cx="3630006" cy="2530983"/>
          </a:xfrm>
          <a:prstGeom prst="rect">
            <a:avLst/>
          </a:prstGeom>
        </p:spPr>
      </p:pic>
      <p:sp>
        <p:nvSpPr>
          <p:cNvPr id="30" name="TextBox 29">
            <a:extLst>
              <a:ext uri="{FF2B5EF4-FFF2-40B4-BE49-F238E27FC236}">
                <a16:creationId xmlns:a16="http://schemas.microsoft.com/office/drawing/2014/main" id="{CD906ADD-79A4-402A-A4FE-5317C97BE99E}"/>
              </a:ext>
            </a:extLst>
          </p:cNvPr>
          <p:cNvSpPr txBox="1"/>
          <p:nvPr/>
        </p:nvSpPr>
        <p:spPr>
          <a:xfrm>
            <a:off x="0" y="1119051"/>
            <a:ext cx="12192000" cy="646331"/>
          </a:xfrm>
          <a:prstGeom prst="rect">
            <a:avLst/>
          </a:prstGeom>
          <a:solidFill>
            <a:schemeClr val="bg1">
              <a:alpha val="70000"/>
            </a:schemeClr>
          </a:solidFill>
        </p:spPr>
        <p:txBody>
          <a:bodyPr wrap="square" rtlCol="0">
            <a:spAutoFit/>
          </a:bodyPr>
          <a:lstStyle/>
          <a:p>
            <a:pPr algn="ctr"/>
            <a:r>
              <a:rPr lang="en-US" sz="3600" dirty="0">
                <a:effectLst>
                  <a:outerShdw blurRad="38100" dist="38100" dir="2700000" algn="tl">
                    <a:srgbClr val="000000">
                      <a:alpha val="43137"/>
                    </a:srgbClr>
                  </a:outerShdw>
                </a:effectLst>
              </a:rPr>
              <a:t>How do these results compare?</a:t>
            </a:r>
          </a:p>
        </p:txBody>
      </p:sp>
      <p:pic>
        <p:nvPicPr>
          <p:cNvPr id="31" name="Picture 30">
            <a:extLst>
              <a:ext uri="{FF2B5EF4-FFF2-40B4-BE49-F238E27FC236}">
                <a16:creationId xmlns:a16="http://schemas.microsoft.com/office/drawing/2014/main" id="{BBB7CBA8-DA20-4C86-8CF4-EB4630F41556}"/>
              </a:ext>
            </a:extLst>
          </p:cNvPr>
          <p:cNvPicPr>
            <a:picLocks noChangeAspect="1"/>
          </p:cNvPicPr>
          <p:nvPr/>
        </p:nvPicPr>
        <p:blipFill>
          <a:blip r:embed="rId3"/>
          <a:stretch>
            <a:fillRect/>
          </a:stretch>
        </p:blipFill>
        <p:spPr>
          <a:xfrm>
            <a:off x="148043" y="4327017"/>
            <a:ext cx="3709813" cy="2467412"/>
          </a:xfrm>
          <a:prstGeom prst="rect">
            <a:avLst/>
          </a:prstGeom>
        </p:spPr>
      </p:pic>
      <p:sp>
        <p:nvSpPr>
          <p:cNvPr id="14" name="&quot;Not Allowed&quot; Symbol 13">
            <a:extLst>
              <a:ext uri="{FF2B5EF4-FFF2-40B4-BE49-F238E27FC236}">
                <a16:creationId xmlns:a16="http://schemas.microsoft.com/office/drawing/2014/main" id="{097ABF89-E8EF-45D1-AB0F-ADFB7D854CD8}"/>
              </a:ext>
            </a:extLst>
          </p:cNvPr>
          <p:cNvSpPr/>
          <p:nvPr/>
        </p:nvSpPr>
        <p:spPr>
          <a:xfrm>
            <a:off x="4861858" y="4567997"/>
            <a:ext cx="2468282" cy="2265218"/>
          </a:xfrm>
          <a:prstGeom prst="noSmoking">
            <a:avLst/>
          </a:prstGeom>
          <a:solidFill>
            <a:srgbClr val="FF0000">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Left 18">
            <a:extLst>
              <a:ext uri="{FF2B5EF4-FFF2-40B4-BE49-F238E27FC236}">
                <a16:creationId xmlns:a16="http://schemas.microsoft.com/office/drawing/2014/main" id="{AB7B3C43-5ADE-4322-A166-ADB7934E6AD9}"/>
              </a:ext>
            </a:extLst>
          </p:cNvPr>
          <p:cNvSpPr/>
          <p:nvPr/>
        </p:nvSpPr>
        <p:spPr>
          <a:xfrm>
            <a:off x="6636327" y="4011744"/>
            <a:ext cx="969818" cy="343084"/>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Left 34">
            <a:extLst>
              <a:ext uri="{FF2B5EF4-FFF2-40B4-BE49-F238E27FC236}">
                <a16:creationId xmlns:a16="http://schemas.microsoft.com/office/drawing/2014/main" id="{D9275D1E-774C-4462-8330-400F8D77A1D1}"/>
              </a:ext>
            </a:extLst>
          </p:cNvPr>
          <p:cNvSpPr/>
          <p:nvPr/>
        </p:nvSpPr>
        <p:spPr>
          <a:xfrm rot="10800000">
            <a:off x="2154960" y="3978648"/>
            <a:ext cx="969818" cy="343084"/>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2D6443D-9794-449C-A085-0D0174158DA3}"/>
              </a:ext>
            </a:extLst>
          </p:cNvPr>
          <p:cNvSpPr txBox="1"/>
          <p:nvPr/>
        </p:nvSpPr>
        <p:spPr>
          <a:xfrm>
            <a:off x="-1" y="2182783"/>
            <a:ext cx="12192000" cy="1200329"/>
          </a:xfrm>
          <a:prstGeom prst="rect">
            <a:avLst/>
          </a:prstGeom>
          <a:solidFill>
            <a:schemeClr val="bg1">
              <a:alpha val="70000"/>
            </a:schemeClr>
          </a:solidFill>
        </p:spPr>
        <p:txBody>
          <a:bodyPr wrap="square" rtlCol="0">
            <a:spAutoFit/>
          </a:bodyPr>
          <a:lstStyle/>
          <a:p>
            <a:pPr algn="ctr"/>
            <a:r>
              <a:rPr lang="en-US" sz="3600" dirty="0">
                <a:effectLst>
                  <a:outerShdw blurRad="38100" dist="38100" dir="2700000" algn="tl">
                    <a:srgbClr val="000000">
                      <a:alpha val="43137"/>
                    </a:srgbClr>
                  </a:outerShdw>
                </a:effectLst>
              </a:rPr>
              <a:t>What does this say about the link between novelty exploration and cataplexy?</a:t>
            </a:r>
          </a:p>
        </p:txBody>
      </p:sp>
    </p:spTree>
    <p:extLst>
      <p:ext uri="{BB962C8B-B14F-4D97-AF65-F5344CB8AC3E}">
        <p14:creationId xmlns:p14="http://schemas.microsoft.com/office/powerpoint/2010/main" val="416287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0">
                                            <p:txEl>
                                              <p:pRg st="0" end="0"/>
                                            </p:txEl>
                                          </p:spTgt>
                                        </p:tgtEl>
                                        <p:attrNameLst>
                                          <p:attrName>style.visibility</p:attrName>
                                        </p:attrNameLst>
                                      </p:cBhvr>
                                      <p:to>
                                        <p:strVal val="visible"/>
                                      </p:to>
                                    </p:set>
                                    <p:animEffect transition="in" filter="fade">
                                      <p:cBhvr>
                                        <p:cTn id="10" dur="500"/>
                                        <p:tgtEl>
                                          <p:spTgt spid="3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500"/>
                                        <p:tgtEl>
                                          <p:spTgt spid="36"/>
                                        </p:tgtEl>
                                      </p:cBhvr>
                                    </p:animEffect>
                                  </p:childTnLst>
                                </p:cTn>
                              </p:par>
                              <p:par>
                                <p:cTn id="70" presetID="10" presetClass="entr" presetSubtype="0" fill="hold" nodeType="withEffect">
                                  <p:stCondLst>
                                    <p:cond delay="0"/>
                                  </p:stCondLst>
                                  <p:childTnLst>
                                    <p:set>
                                      <p:cBhvr>
                                        <p:cTn id="71" dur="1" fill="hold">
                                          <p:stCondLst>
                                            <p:cond delay="0"/>
                                          </p:stCondLst>
                                        </p:cTn>
                                        <p:tgtEl>
                                          <p:spTgt spid="36">
                                            <p:txEl>
                                              <p:pRg st="0" end="0"/>
                                            </p:txEl>
                                          </p:spTgt>
                                        </p:tgtEl>
                                        <p:attrNameLst>
                                          <p:attrName>style.visibility</p:attrName>
                                        </p:attrNameLst>
                                      </p:cBhvr>
                                      <p:to>
                                        <p:strVal val="visible"/>
                                      </p:to>
                                    </p:set>
                                    <p:animEffect transition="in" filter="fade">
                                      <p:cBhvr>
                                        <p:cTn id="72"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6" grpId="0"/>
      <p:bldP spid="8" grpId="0"/>
      <p:bldP spid="11" grpId="0"/>
      <p:bldP spid="12" grpId="0"/>
      <p:bldP spid="29" grpId="0" animBg="1"/>
      <p:bldP spid="30" grpId="0" animBg="1"/>
      <p:bldP spid="14" grpId="0" animBg="1"/>
      <p:bldP spid="19" grpId="0" animBg="1"/>
      <p:bldP spid="35" grpId="0" animBg="1"/>
      <p:bldP spid="3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91F79C-054D-4BA1-9393-02FE196CA748}"/>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Linking Novelty Exploration &amp; Cataplexy</a:t>
            </a:r>
          </a:p>
        </p:txBody>
      </p:sp>
      <p:sp>
        <p:nvSpPr>
          <p:cNvPr id="5" name="Rectangle 4">
            <a:extLst>
              <a:ext uri="{FF2B5EF4-FFF2-40B4-BE49-F238E27FC236}">
                <a16:creationId xmlns:a16="http://schemas.microsoft.com/office/drawing/2014/main" id="{356ED59B-2DCC-4C34-903D-85146A9139F5}"/>
              </a:ext>
            </a:extLst>
          </p:cNvPr>
          <p:cNvSpPr/>
          <p:nvPr/>
        </p:nvSpPr>
        <p:spPr>
          <a:xfrm>
            <a:off x="9975272" y="5455228"/>
            <a:ext cx="1953491" cy="1049482"/>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a:t>
            </a:r>
          </a:p>
        </p:txBody>
      </p:sp>
      <p:sp>
        <p:nvSpPr>
          <p:cNvPr id="6" name="Rectangle: Rounded Corners 5">
            <a:extLst>
              <a:ext uri="{FF2B5EF4-FFF2-40B4-BE49-F238E27FC236}">
                <a16:creationId xmlns:a16="http://schemas.microsoft.com/office/drawing/2014/main" id="{F6C46C61-2330-40FB-B28A-70392117F361}"/>
              </a:ext>
            </a:extLst>
          </p:cNvPr>
          <p:cNvSpPr/>
          <p:nvPr/>
        </p:nvSpPr>
        <p:spPr>
          <a:xfrm>
            <a:off x="8032172" y="3086099"/>
            <a:ext cx="1205345" cy="1059873"/>
          </a:xfrm>
          <a:prstGeom prst="round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LH</a:t>
            </a:r>
          </a:p>
        </p:txBody>
      </p:sp>
      <p:sp>
        <p:nvSpPr>
          <p:cNvPr id="21" name="Isosceles Triangle 20">
            <a:extLst>
              <a:ext uri="{FF2B5EF4-FFF2-40B4-BE49-F238E27FC236}">
                <a16:creationId xmlns:a16="http://schemas.microsoft.com/office/drawing/2014/main" id="{5183E759-6945-4501-A298-2EE1D1890DB6}"/>
              </a:ext>
            </a:extLst>
          </p:cNvPr>
          <p:cNvSpPr/>
          <p:nvPr/>
        </p:nvSpPr>
        <p:spPr>
          <a:xfrm>
            <a:off x="6096000" y="4426528"/>
            <a:ext cx="2410691" cy="2057400"/>
          </a:xfrm>
          <a:prstGeom prst="triangl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Amygdala</a:t>
            </a:r>
          </a:p>
        </p:txBody>
      </p:sp>
      <p:cxnSp>
        <p:nvCxnSpPr>
          <p:cNvPr id="9" name="Straight Arrow Connector 8">
            <a:extLst>
              <a:ext uri="{FF2B5EF4-FFF2-40B4-BE49-F238E27FC236}">
                <a16:creationId xmlns:a16="http://schemas.microsoft.com/office/drawing/2014/main" id="{235E9B79-A7D4-46F0-A803-7973CD7B3438}"/>
              </a:ext>
            </a:extLst>
          </p:cNvPr>
          <p:cNvCxnSpPr/>
          <p:nvPr/>
        </p:nvCxnSpPr>
        <p:spPr>
          <a:xfrm>
            <a:off x="8894618" y="4145972"/>
            <a:ext cx="1080654" cy="130925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AB9F6AA-F7C3-4816-A49A-9087A1D13714}"/>
              </a:ext>
            </a:extLst>
          </p:cNvPr>
          <p:cNvCxnSpPr>
            <a:cxnSpLocks/>
            <a:stCxn id="5" idx="1"/>
          </p:cNvCxnSpPr>
          <p:nvPr/>
        </p:nvCxnSpPr>
        <p:spPr>
          <a:xfrm flipH="1">
            <a:off x="8032172" y="5979969"/>
            <a:ext cx="19431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Running mouse by flamingzigzag on DeviantArt">
            <a:extLst>
              <a:ext uri="{FF2B5EF4-FFF2-40B4-BE49-F238E27FC236}">
                <a16:creationId xmlns:a16="http://schemas.microsoft.com/office/drawing/2014/main" id="{18388C4A-F399-486C-82E1-935A1B9EEB6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7621" y="3641981"/>
            <a:ext cx="6424207" cy="3481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15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fade">
                                      <p:cBhvr>
                                        <p:cTn id="2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91F79C-054D-4BA1-9393-02FE196CA748}"/>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Linking Novelty Exploration &amp; Cataplexy</a:t>
            </a:r>
          </a:p>
        </p:txBody>
      </p:sp>
      <p:sp>
        <p:nvSpPr>
          <p:cNvPr id="5" name="Rectangle 4">
            <a:extLst>
              <a:ext uri="{FF2B5EF4-FFF2-40B4-BE49-F238E27FC236}">
                <a16:creationId xmlns:a16="http://schemas.microsoft.com/office/drawing/2014/main" id="{356ED59B-2DCC-4C34-903D-85146A9139F5}"/>
              </a:ext>
            </a:extLst>
          </p:cNvPr>
          <p:cNvSpPr/>
          <p:nvPr/>
        </p:nvSpPr>
        <p:spPr>
          <a:xfrm>
            <a:off x="9975272" y="5455228"/>
            <a:ext cx="1953491" cy="1049482"/>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a:t>
            </a:r>
          </a:p>
        </p:txBody>
      </p:sp>
      <p:sp>
        <p:nvSpPr>
          <p:cNvPr id="6" name="Rectangle: Rounded Corners 5">
            <a:extLst>
              <a:ext uri="{FF2B5EF4-FFF2-40B4-BE49-F238E27FC236}">
                <a16:creationId xmlns:a16="http://schemas.microsoft.com/office/drawing/2014/main" id="{F6C46C61-2330-40FB-B28A-70392117F361}"/>
              </a:ext>
            </a:extLst>
          </p:cNvPr>
          <p:cNvSpPr/>
          <p:nvPr/>
        </p:nvSpPr>
        <p:spPr>
          <a:xfrm>
            <a:off x="8032172" y="3086099"/>
            <a:ext cx="1205345" cy="1059873"/>
          </a:xfrm>
          <a:prstGeom prst="round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LH</a:t>
            </a:r>
          </a:p>
        </p:txBody>
      </p:sp>
      <p:sp>
        <p:nvSpPr>
          <p:cNvPr id="21" name="Isosceles Triangle 20">
            <a:extLst>
              <a:ext uri="{FF2B5EF4-FFF2-40B4-BE49-F238E27FC236}">
                <a16:creationId xmlns:a16="http://schemas.microsoft.com/office/drawing/2014/main" id="{5183E759-6945-4501-A298-2EE1D1890DB6}"/>
              </a:ext>
            </a:extLst>
          </p:cNvPr>
          <p:cNvSpPr/>
          <p:nvPr/>
        </p:nvSpPr>
        <p:spPr>
          <a:xfrm>
            <a:off x="6096000" y="4426528"/>
            <a:ext cx="2410691" cy="2057400"/>
          </a:xfrm>
          <a:prstGeom prst="triangl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Amygdala</a:t>
            </a:r>
          </a:p>
        </p:txBody>
      </p:sp>
      <p:cxnSp>
        <p:nvCxnSpPr>
          <p:cNvPr id="9" name="Straight Arrow Connector 8">
            <a:extLst>
              <a:ext uri="{FF2B5EF4-FFF2-40B4-BE49-F238E27FC236}">
                <a16:creationId xmlns:a16="http://schemas.microsoft.com/office/drawing/2014/main" id="{235E9B79-A7D4-46F0-A803-7973CD7B3438}"/>
              </a:ext>
            </a:extLst>
          </p:cNvPr>
          <p:cNvCxnSpPr/>
          <p:nvPr/>
        </p:nvCxnSpPr>
        <p:spPr>
          <a:xfrm>
            <a:off x="8894618" y="4145972"/>
            <a:ext cx="1080654" cy="130925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AB9F6AA-F7C3-4816-A49A-9087A1D13714}"/>
              </a:ext>
            </a:extLst>
          </p:cNvPr>
          <p:cNvCxnSpPr>
            <a:cxnSpLocks/>
            <a:stCxn id="5" idx="1"/>
          </p:cNvCxnSpPr>
          <p:nvPr/>
        </p:nvCxnSpPr>
        <p:spPr>
          <a:xfrm flipH="1">
            <a:off x="8032172" y="5979969"/>
            <a:ext cx="19431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Animal S Cuteness GIF - Find &amp; Share on GIPHY">
            <a:extLst>
              <a:ext uri="{FF2B5EF4-FFF2-40B4-BE49-F238E27FC236}">
                <a16:creationId xmlns:a16="http://schemas.microsoft.com/office/drawing/2014/main" id="{0C230DDE-7DC3-4980-9E94-D1CC84646D7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9785" y="3368386"/>
            <a:ext cx="4373419" cy="3280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82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9"/>
                                        </p:tgtEl>
                                        <p:attrNameLst>
                                          <p:attrName>style.opacity</p:attrName>
                                        </p:attrNameLst>
                                      </p:cBhvr>
                                      <p:to>
                                        <p:strVal val="0.25"/>
                                      </p:to>
                                    </p:set>
                                    <p:animEffect filter="image" prLst="opacity: 0.25">
                                      <p:cBhvr rctx="IE">
                                        <p:cTn id="7" dur="indefinite"/>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p:cTn id="11" dur="indefinite"/>
                                        <p:tgtEl>
                                          <p:spTgt spid="22"/>
                                        </p:tgtEl>
                                        <p:attrNameLst>
                                          <p:attrName>style.opacity</p:attrName>
                                        </p:attrNameLst>
                                      </p:cBhvr>
                                      <p:to>
                                        <p:strVal val="0.25"/>
                                      </p:to>
                                    </p:set>
                                    <p:animEffect filter="image" prLst="opacity: 0.25">
                                      <p:cBhvr rctx="IE">
                                        <p:cTn id="12" dur="indefinite"/>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91F79C-054D-4BA1-9393-02FE196CA748}"/>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Linking Novelty Exploration &amp; Cataplexy</a:t>
            </a:r>
          </a:p>
        </p:txBody>
      </p:sp>
      <p:sp>
        <p:nvSpPr>
          <p:cNvPr id="5" name="Rectangle 4">
            <a:extLst>
              <a:ext uri="{FF2B5EF4-FFF2-40B4-BE49-F238E27FC236}">
                <a16:creationId xmlns:a16="http://schemas.microsoft.com/office/drawing/2014/main" id="{356ED59B-2DCC-4C34-903D-85146A9139F5}"/>
              </a:ext>
            </a:extLst>
          </p:cNvPr>
          <p:cNvSpPr/>
          <p:nvPr/>
        </p:nvSpPr>
        <p:spPr>
          <a:xfrm>
            <a:off x="9975272" y="5455228"/>
            <a:ext cx="1953491" cy="1049482"/>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a:t>
            </a:r>
          </a:p>
        </p:txBody>
      </p:sp>
      <p:sp>
        <p:nvSpPr>
          <p:cNvPr id="6" name="Rectangle: Rounded Corners 5">
            <a:extLst>
              <a:ext uri="{FF2B5EF4-FFF2-40B4-BE49-F238E27FC236}">
                <a16:creationId xmlns:a16="http://schemas.microsoft.com/office/drawing/2014/main" id="{F6C46C61-2330-40FB-B28A-70392117F361}"/>
              </a:ext>
            </a:extLst>
          </p:cNvPr>
          <p:cNvSpPr/>
          <p:nvPr/>
        </p:nvSpPr>
        <p:spPr>
          <a:xfrm>
            <a:off x="8032172" y="3086099"/>
            <a:ext cx="1205345" cy="1059873"/>
          </a:xfrm>
          <a:prstGeom prst="round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LH</a:t>
            </a:r>
          </a:p>
        </p:txBody>
      </p:sp>
      <p:sp>
        <p:nvSpPr>
          <p:cNvPr id="21" name="Isosceles Triangle 20">
            <a:extLst>
              <a:ext uri="{FF2B5EF4-FFF2-40B4-BE49-F238E27FC236}">
                <a16:creationId xmlns:a16="http://schemas.microsoft.com/office/drawing/2014/main" id="{5183E759-6945-4501-A298-2EE1D1890DB6}"/>
              </a:ext>
            </a:extLst>
          </p:cNvPr>
          <p:cNvSpPr/>
          <p:nvPr/>
        </p:nvSpPr>
        <p:spPr>
          <a:xfrm>
            <a:off x="6096000" y="4426528"/>
            <a:ext cx="2410691" cy="2057400"/>
          </a:xfrm>
          <a:prstGeom prst="triangl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Amygdala</a:t>
            </a:r>
          </a:p>
        </p:txBody>
      </p:sp>
      <p:cxnSp>
        <p:nvCxnSpPr>
          <p:cNvPr id="9" name="Straight Arrow Connector 8">
            <a:extLst>
              <a:ext uri="{FF2B5EF4-FFF2-40B4-BE49-F238E27FC236}">
                <a16:creationId xmlns:a16="http://schemas.microsoft.com/office/drawing/2014/main" id="{235E9B79-A7D4-46F0-A803-7973CD7B3438}"/>
              </a:ext>
            </a:extLst>
          </p:cNvPr>
          <p:cNvCxnSpPr/>
          <p:nvPr/>
        </p:nvCxnSpPr>
        <p:spPr>
          <a:xfrm>
            <a:off x="8894618" y="4145972"/>
            <a:ext cx="1080654" cy="130925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AB9F6AA-F7C3-4816-A49A-9087A1D13714}"/>
              </a:ext>
            </a:extLst>
          </p:cNvPr>
          <p:cNvCxnSpPr>
            <a:cxnSpLocks/>
            <a:stCxn id="5" idx="1"/>
          </p:cNvCxnSpPr>
          <p:nvPr/>
        </p:nvCxnSpPr>
        <p:spPr>
          <a:xfrm flipH="1">
            <a:off x="8032172" y="5979969"/>
            <a:ext cx="19431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231FB931-CF5D-44FB-B433-E9FFBFF1E292}"/>
              </a:ext>
            </a:extLst>
          </p:cNvPr>
          <p:cNvSpPr/>
          <p:nvPr/>
        </p:nvSpPr>
        <p:spPr>
          <a:xfrm>
            <a:off x="6941127" y="5334001"/>
            <a:ext cx="678872" cy="526472"/>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6" name="Picture 6" descr="NSF funds new multidisciplinary approaches to study the brain- All ...">
            <a:extLst>
              <a:ext uri="{FF2B5EF4-FFF2-40B4-BE49-F238E27FC236}">
                <a16:creationId xmlns:a16="http://schemas.microsoft.com/office/drawing/2014/main" id="{FA3EC257-8FAB-4BBB-80CB-7301B68688B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7176" y="3113810"/>
            <a:ext cx="5394614" cy="33909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7201FABB-333F-470F-8D7B-1CCAA0E110E2}"/>
              </a:ext>
            </a:extLst>
          </p:cNvPr>
          <p:cNvSpPr/>
          <p:nvPr/>
        </p:nvSpPr>
        <p:spPr>
          <a:xfrm>
            <a:off x="5760893" y="4426527"/>
            <a:ext cx="3186545" cy="2431473"/>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09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6" presetClass="emph" presetSubtype="0" repeatCount="indefinite" fill="hold" grpId="1" nodeType="withEffect">
                                  <p:stCondLst>
                                    <p:cond delay="0"/>
                                  </p:stCondLst>
                                  <p:childTnLst>
                                    <p:animEffect transition="out" filter="fade">
                                      <p:cBhvr>
                                        <p:cTn id="9" dur="500" tmFilter="0, 0; .2, .5; .8, .5; 1, 0"/>
                                        <p:tgtEl>
                                          <p:spTgt spid="2"/>
                                        </p:tgtEl>
                                      </p:cBhvr>
                                    </p:animEffect>
                                    <p:animScale>
                                      <p:cBhvr>
                                        <p:cTn id="10" dur="250" autoRev="1" fill="hold"/>
                                        <p:tgtEl>
                                          <p:spTgt spid="2"/>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animEffect transition="in" filter="fade">
                                      <p:cBhvr>
                                        <p:cTn id="15" dur="500"/>
                                        <p:tgtEl>
                                          <p:spTgt spid="512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91F79C-054D-4BA1-9393-02FE196CA748}"/>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Linking Novelty Exploration &amp; Cataplexy</a:t>
            </a:r>
          </a:p>
        </p:txBody>
      </p:sp>
      <p:pic>
        <p:nvPicPr>
          <p:cNvPr id="7" name="Picture 6" descr="A picture containing food&#10;&#10;Description automatically generated">
            <a:extLst>
              <a:ext uri="{FF2B5EF4-FFF2-40B4-BE49-F238E27FC236}">
                <a16:creationId xmlns:a16="http://schemas.microsoft.com/office/drawing/2014/main" id="{D448EE79-F334-4588-95C7-4294B246C4D6}"/>
              </a:ext>
            </a:extLst>
          </p:cNvPr>
          <p:cNvPicPr>
            <a:picLocks noChangeAspect="1"/>
          </p:cNvPicPr>
          <p:nvPr/>
        </p:nvPicPr>
        <p:blipFill rotWithShape="1">
          <a:blip r:embed="rId2">
            <a:extLst>
              <a:ext uri="{28A0092B-C50C-407E-A947-70E740481C1C}">
                <a14:useLocalDpi xmlns:a14="http://schemas.microsoft.com/office/drawing/2010/main" val="0"/>
              </a:ext>
            </a:extLst>
          </a:blip>
          <a:srcRect l="3056" t="56173" r="37965" b="26984"/>
          <a:stretch/>
        </p:blipFill>
        <p:spPr>
          <a:xfrm>
            <a:off x="3730212" y="1117744"/>
            <a:ext cx="7627346" cy="1902546"/>
          </a:xfrm>
          <a:prstGeom prst="rect">
            <a:avLst/>
          </a:prstGeom>
        </p:spPr>
      </p:pic>
      <p:pic>
        <p:nvPicPr>
          <p:cNvPr id="9" name="Picture 8" descr="A picture containing food&#10;&#10;Description automatically generated">
            <a:extLst>
              <a:ext uri="{FF2B5EF4-FFF2-40B4-BE49-F238E27FC236}">
                <a16:creationId xmlns:a16="http://schemas.microsoft.com/office/drawing/2014/main" id="{45A1CD35-4A79-485F-8627-EFC4A21F38CF}"/>
              </a:ext>
            </a:extLst>
          </p:cNvPr>
          <p:cNvPicPr>
            <a:picLocks noChangeAspect="1"/>
          </p:cNvPicPr>
          <p:nvPr/>
        </p:nvPicPr>
        <p:blipFill rotWithShape="1">
          <a:blip r:embed="rId2">
            <a:extLst>
              <a:ext uri="{28A0092B-C50C-407E-A947-70E740481C1C}">
                <a14:useLocalDpi xmlns:a14="http://schemas.microsoft.com/office/drawing/2010/main" val="0"/>
              </a:ext>
            </a:extLst>
          </a:blip>
          <a:srcRect t="74795" r="66947"/>
          <a:stretch/>
        </p:blipFill>
        <p:spPr>
          <a:xfrm>
            <a:off x="5482951" y="2946543"/>
            <a:ext cx="5671879" cy="3777817"/>
          </a:xfrm>
          <a:prstGeom prst="rect">
            <a:avLst/>
          </a:prstGeom>
        </p:spPr>
      </p:pic>
      <p:pic>
        <p:nvPicPr>
          <p:cNvPr id="10" name="Picture 9">
            <a:extLst>
              <a:ext uri="{FF2B5EF4-FFF2-40B4-BE49-F238E27FC236}">
                <a16:creationId xmlns:a16="http://schemas.microsoft.com/office/drawing/2014/main" id="{8323D7C9-AA43-4DF2-AC83-3EB5A9A2B37C}"/>
              </a:ext>
            </a:extLst>
          </p:cNvPr>
          <p:cNvPicPr>
            <a:picLocks noChangeAspect="1"/>
          </p:cNvPicPr>
          <p:nvPr/>
        </p:nvPicPr>
        <p:blipFill>
          <a:blip r:embed="rId3"/>
          <a:stretch>
            <a:fillRect/>
          </a:stretch>
        </p:blipFill>
        <p:spPr>
          <a:xfrm>
            <a:off x="529136" y="1117744"/>
            <a:ext cx="2366635" cy="1574059"/>
          </a:xfrm>
          <a:prstGeom prst="rect">
            <a:avLst/>
          </a:prstGeom>
        </p:spPr>
      </p:pic>
      <p:sp>
        <p:nvSpPr>
          <p:cNvPr id="11" name="TextBox 10">
            <a:extLst>
              <a:ext uri="{FF2B5EF4-FFF2-40B4-BE49-F238E27FC236}">
                <a16:creationId xmlns:a16="http://schemas.microsoft.com/office/drawing/2014/main" id="{CF7D8CA1-5854-49BD-8505-5838B7089DD4}"/>
              </a:ext>
            </a:extLst>
          </p:cNvPr>
          <p:cNvSpPr txBox="1"/>
          <p:nvPr/>
        </p:nvSpPr>
        <p:spPr>
          <a:xfrm>
            <a:off x="-930287" y="4133559"/>
            <a:ext cx="7652116" cy="584775"/>
          </a:xfrm>
          <a:prstGeom prst="rect">
            <a:avLst/>
          </a:prstGeom>
          <a:noFill/>
        </p:spPr>
        <p:txBody>
          <a:bodyPr wrap="square" rtlCol="0">
            <a:spAutoFit/>
          </a:bodyPr>
          <a:lstStyle/>
          <a:p>
            <a:pPr algn="ctr"/>
            <a:r>
              <a:rPr lang="en-US" sz="3200" dirty="0">
                <a:solidFill>
                  <a:srgbClr val="7030A0"/>
                </a:solidFill>
                <a:effectLst>
                  <a:outerShdw blurRad="38100" dist="38100" dir="2700000" algn="tl">
                    <a:srgbClr val="000000">
                      <a:alpha val="43137"/>
                    </a:srgbClr>
                  </a:outerShdw>
                </a:effectLst>
              </a:rPr>
              <a:t>AAV2</a:t>
            </a:r>
            <a:r>
              <a:rPr lang="en-US" sz="3200" dirty="0">
                <a:effectLst>
                  <a:outerShdw blurRad="38100" dist="38100" dir="2700000" algn="tl">
                    <a:srgbClr val="000000">
                      <a:alpha val="43137"/>
                    </a:srgbClr>
                  </a:outerShdw>
                </a:effectLst>
              </a:rPr>
              <a:t>-</a:t>
            </a:r>
            <a:r>
              <a:rPr lang="en-US" sz="3200" dirty="0">
                <a:solidFill>
                  <a:schemeClr val="accent2"/>
                </a:solidFill>
                <a:effectLst>
                  <a:outerShdw blurRad="38100" dist="38100" dir="2700000" algn="tl">
                    <a:srgbClr val="000000">
                      <a:alpha val="43137"/>
                    </a:srgbClr>
                  </a:outerShdw>
                </a:effectLst>
              </a:rPr>
              <a:t>EF1</a:t>
            </a:r>
            <a:r>
              <a:rPr lang="el-GR" sz="3200" dirty="0">
                <a:solidFill>
                  <a:schemeClr val="accent2"/>
                </a:solidFill>
                <a:effectLst>
                  <a:outerShdw blurRad="38100" dist="38100" dir="2700000" algn="tl">
                    <a:srgbClr val="000000">
                      <a:alpha val="43137"/>
                    </a:srgbClr>
                  </a:outerShdw>
                </a:effectLst>
              </a:rPr>
              <a:t>α</a:t>
            </a:r>
            <a:r>
              <a:rPr lang="en-US" sz="3200" dirty="0">
                <a:effectLst>
                  <a:outerShdw blurRad="38100" dist="38100" dir="2700000" algn="tl">
                    <a:srgbClr val="000000">
                      <a:alpha val="43137"/>
                    </a:srgbClr>
                  </a:outerShdw>
                </a:effectLst>
              </a:rPr>
              <a:t>-</a:t>
            </a:r>
            <a:r>
              <a:rPr lang="en-US" sz="3200" dirty="0">
                <a:solidFill>
                  <a:schemeClr val="accent5">
                    <a:lumMod val="50000"/>
                  </a:schemeClr>
                </a:solidFill>
                <a:effectLst>
                  <a:outerShdw blurRad="38100" dist="38100" dir="2700000" algn="tl">
                    <a:srgbClr val="000000">
                      <a:alpha val="43137"/>
                    </a:srgbClr>
                  </a:outerShdw>
                </a:effectLst>
              </a:rPr>
              <a:t>DIO</a:t>
            </a:r>
            <a:r>
              <a:rPr lang="en-US" sz="3200" dirty="0">
                <a:effectLst>
                  <a:outerShdw blurRad="38100" dist="38100" dir="2700000" algn="tl">
                    <a:srgbClr val="000000">
                      <a:alpha val="43137"/>
                    </a:srgbClr>
                  </a:outerShdw>
                </a:effectLst>
              </a:rPr>
              <a:t>-</a:t>
            </a:r>
            <a:r>
              <a:rPr lang="en-US" sz="3200" dirty="0">
                <a:solidFill>
                  <a:srgbClr val="40702E"/>
                </a:solidFill>
                <a:effectLst>
                  <a:outerShdw blurRad="38100" dist="38100" dir="2700000" algn="tl">
                    <a:srgbClr val="000000">
                      <a:alpha val="43137"/>
                    </a:srgbClr>
                  </a:outerShdw>
                </a:effectLst>
              </a:rPr>
              <a:t>hM4Di</a:t>
            </a:r>
            <a:r>
              <a:rPr lang="en-US" sz="3200" dirty="0">
                <a:effectLst>
                  <a:outerShdw blurRad="38100" dist="38100" dir="2700000" algn="tl">
                    <a:srgbClr val="000000">
                      <a:alpha val="43137"/>
                    </a:srgbClr>
                  </a:outerShdw>
                </a:effectLst>
              </a:rPr>
              <a:t>-</a:t>
            </a:r>
            <a:r>
              <a:rPr lang="en-US" sz="3200" dirty="0">
                <a:solidFill>
                  <a:srgbClr val="FF0000"/>
                </a:solidFill>
                <a:effectLst>
                  <a:outerShdw blurRad="38100" dist="38100" dir="2700000" algn="tl">
                    <a:srgbClr val="000000">
                      <a:alpha val="43137"/>
                    </a:srgbClr>
                  </a:outerShdw>
                </a:effectLst>
              </a:rPr>
              <a:t>mCherry</a:t>
            </a:r>
          </a:p>
        </p:txBody>
      </p:sp>
      <p:sp>
        <p:nvSpPr>
          <p:cNvPr id="12" name="TextBox 11">
            <a:extLst>
              <a:ext uri="{FF2B5EF4-FFF2-40B4-BE49-F238E27FC236}">
                <a16:creationId xmlns:a16="http://schemas.microsoft.com/office/drawing/2014/main" id="{30DAB88B-297A-4507-989F-C2A316AD3FD6}"/>
              </a:ext>
            </a:extLst>
          </p:cNvPr>
          <p:cNvSpPr txBox="1"/>
          <p:nvPr/>
        </p:nvSpPr>
        <p:spPr>
          <a:xfrm>
            <a:off x="-606914" y="4622963"/>
            <a:ext cx="7005369" cy="584775"/>
          </a:xfrm>
          <a:prstGeom prst="rect">
            <a:avLst/>
          </a:prstGeom>
          <a:noFill/>
        </p:spPr>
        <p:txBody>
          <a:bodyPr wrap="square" rtlCol="0">
            <a:spAutoFit/>
          </a:bodyPr>
          <a:lstStyle/>
          <a:p>
            <a:pPr algn="ctr"/>
            <a:r>
              <a:rPr lang="en-US" sz="3200" dirty="0">
                <a:solidFill>
                  <a:srgbClr val="7030A0"/>
                </a:solidFill>
                <a:effectLst>
                  <a:outerShdw blurRad="38100" dist="38100" dir="2700000" algn="tl">
                    <a:srgbClr val="000000">
                      <a:alpha val="43137"/>
                    </a:srgbClr>
                  </a:outerShdw>
                </a:effectLst>
              </a:rPr>
              <a:t>AAV2</a:t>
            </a:r>
            <a:r>
              <a:rPr lang="en-US" sz="3200" dirty="0">
                <a:effectLst>
                  <a:outerShdw blurRad="38100" dist="38100" dir="2700000" algn="tl">
                    <a:srgbClr val="000000">
                      <a:alpha val="43137"/>
                    </a:srgbClr>
                  </a:outerShdw>
                </a:effectLst>
              </a:rPr>
              <a:t>-</a:t>
            </a:r>
            <a:r>
              <a:rPr lang="en-US" sz="3200" dirty="0">
                <a:solidFill>
                  <a:schemeClr val="accent2"/>
                </a:solidFill>
                <a:effectLst>
                  <a:outerShdw blurRad="38100" dist="38100" dir="2700000" algn="tl">
                    <a:srgbClr val="000000">
                      <a:alpha val="43137"/>
                    </a:srgbClr>
                  </a:outerShdw>
                </a:effectLst>
              </a:rPr>
              <a:t>SynI</a:t>
            </a:r>
            <a:r>
              <a:rPr lang="en-US" sz="3200" dirty="0">
                <a:effectLst>
                  <a:outerShdw blurRad="38100" dist="38100" dir="2700000" algn="tl">
                    <a:srgbClr val="000000">
                      <a:alpha val="43137"/>
                    </a:srgbClr>
                  </a:outerShdw>
                </a:effectLst>
              </a:rPr>
              <a:t>-</a:t>
            </a:r>
            <a:r>
              <a:rPr lang="en-US" sz="3200" dirty="0">
                <a:solidFill>
                  <a:schemeClr val="accent5">
                    <a:lumMod val="50000"/>
                  </a:schemeClr>
                </a:solidFill>
                <a:effectLst>
                  <a:outerShdw blurRad="38100" dist="38100" dir="2700000" algn="tl">
                    <a:srgbClr val="000000">
                      <a:alpha val="43137"/>
                    </a:srgbClr>
                  </a:outerShdw>
                </a:effectLst>
              </a:rPr>
              <a:t>iCre</a:t>
            </a:r>
            <a:endParaRPr lang="en-US" sz="3200" dirty="0">
              <a:solidFill>
                <a:schemeClr val="bg2">
                  <a:lumMod val="50000"/>
                </a:schemeClr>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CD62D4FF-58AA-4F7C-892D-EFA26A11EF21}"/>
              </a:ext>
            </a:extLst>
          </p:cNvPr>
          <p:cNvSpPr txBox="1"/>
          <p:nvPr/>
        </p:nvSpPr>
        <p:spPr>
          <a:xfrm>
            <a:off x="0" y="3422634"/>
            <a:ext cx="12192000" cy="1200329"/>
          </a:xfrm>
          <a:prstGeom prst="rect">
            <a:avLst/>
          </a:prstGeom>
          <a:solidFill>
            <a:schemeClr val="bg1">
              <a:alpha val="70000"/>
            </a:schemeClr>
          </a:solidFill>
        </p:spPr>
        <p:txBody>
          <a:bodyPr wrap="square" rtlCol="0">
            <a:spAutoFit/>
          </a:bodyPr>
          <a:lstStyle/>
          <a:p>
            <a:pPr algn="ctr"/>
            <a:r>
              <a:rPr lang="en-US" sz="3600" dirty="0">
                <a:effectLst>
                  <a:outerShdw blurRad="38100" dist="38100" dir="2700000" algn="tl">
                    <a:srgbClr val="000000">
                      <a:alpha val="43137"/>
                    </a:srgbClr>
                  </a:outerShdw>
                </a:effectLst>
              </a:rPr>
              <a:t>This suggests that inhibition of LA/BLA neurons reverses cataplexy-like behavior</a:t>
            </a:r>
          </a:p>
        </p:txBody>
      </p:sp>
      <p:sp>
        <p:nvSpPr>
          <p:cNvPr id="14" name="Rectangle 13">
            <a:extLst>
              <a:ext uri="{FF2B5EF4-FFF2-40B4-BE49-F238E27FC236}">
                <a16:creationId xmlns:a16="http://schemas.microsoft.com/office/drawing/2014/main" id="{1142AE25-F207-495D-8361-10A81075220A}"/>
              </a:ext>
            </a:extLst>
          </p:cNvPr>
          <p:cNvSpPr/>
          <p:nvPr/>
        </p:nvSpPr>
        <p:spPr>
          <a:xfrm>
            <a:off x="-13855" y="6642556"/>
            <a:ext cx="9961420" cy="215444"/>
          </a:xfrm>
          <a:prstGeom prst="rect">
            <a:avLst/>
          </a:prstGeom>
        </p:spPr>
        <p:txBody>
          <a:bodyPr wrap="square">
            <a:spAutoFit/>
          </a:bodyPr>
          <a:lstStyle/>
          <a:p>
            <a:r>
              <a:rPr lang="en-US" sz="800" dirty="0"/>
              <a:t>Hasegawa, E., et al. (2017). "Serotonin neurons in the dorsal raphe mediate the </a:t>
            </a:r>
            <a:r>
              <a:rPr lang="en-US" sz="800" dirty="0" err="1"/>
              <a:t>anticataplectic</a:t>
            </a:r>
            <a:r>
              <a:rPr lang="en-US" sz="800" dirty="0"/>
              <a:t> action of orexin neurons by reducing amygdala activity." </a:t>
            </a:r>
            <a:r>
              <a:rPr lang="en-US" sz="800" u="sng" dirty="0"/>
              <a:t>Proceedings of the National Academy of Sciences </a:t>
            </a:r>
            <a:r>
              <a:rPr lang="en-US" sz="800" b="1" u="sng" dirty="0"/>
              <a:t>114</a:t>
            </a:r>
            <a:r>
              <a:rPr lang="en-US" sz="800" u="sng" dirty="0"/>
              <a:t>(17): E3526.</a:t>
            </a:r>
          </a:p>
        </p:txBody>
      </p:sp>
    </p:spTree>
    <p:extLst>
      <p:ext uri="{BB962C8B-B14F-4D97-AF65-F5344CB8AC3E}">
        <p14:creationId xmlns:p14="http://schemas.microsoft.com/office/powerpoint/2010/main" val="20460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fade">
                                      <p:cBhvr>
                                        <p:cTn id="29"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91F79C-054D-4BA1-9393-02FE196CA748}"/>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Linking Novelty Exploration &amp; Cataplexy</a:t>
            </a:r>
          </a:p>
        </p:txBody>
      </p:sp>
      <p:pic>
        <p:nvPicPr>
          <p:cNvPr id="14" name="Picture 13">
            <a:extLst>
              <a:ext uri="{FF2B5EF4-FFF2-40B4-BE49-F238E27FC236}">
                <a16:creationId xmlns:a16="http://schemas.microsoft.com/office/drawing/2014/main" id="{9B7FF2B3-F184-4ADA-A393-B7F794C3175D}"/>
              </a:ext>
            </a:extLst>
          </p:cNvPr>
          <p:cNvPicPr>
            <a:picLocks noChangeAspect="1"/>
          </p:cNvPicPr>
          <p:nvPr/>
        </p:nvPicPr>
        <p:blipFill rotWithShape="1">
          <a:blip r:embed="rId2"/>
          <a:srcRect l="10227" t="29204" r="47717" b="35194"/>
          <a:stretch/>
        </p:blipFill>
        <p:spPr>
          <a:xfrm>
            <a:off x="865909" y="969081"/>
            <a:ext cx="3491345" cy="1662454"/>
          </a:xfrm>
          <a:prstGeom prst="rect">
            <a:avLst/>
          </a:prstGeom>
        </p:spPr>
      </p:pic>
      <p:sp>
        <p:nvSpPr>
          <p:cNvPr id="2" name="Arrow: Right 1">
            <a:extLst>
              <a:ext uri="{FF2B5EF4-FFF2-40B4-BE49-F238E27FC236}">
                <a16:creationId xmlns:a16="http://schemas.microsoft.com/office/drawing/2014/main" id="{5E636B0A-0393-4D27-BD74-FF79C6E7185F}"/>
              </a:ext>
            </a:extLst>
          </p:cNvPr>
          <p:cNvSpPr/>
          <p:nvPr/>
        </p:nvSpPr>
        <p:spPr>
          <a:xfrm>
            <a:off x="4856018" y="1407641"/>
            <a:ext cx="2479963" cy="62388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658082D-4797-4D31-B54B-7133301EB5E7}"/>
              </a:ext>
            </a:extLst>
          </p:cNvPr>
          <p:cNvPicPr>
            <a:picLocks noChangeAspect="1"/>
          </p:cNvPicPr>
          <p:nvPr/>
        </p:nvPicPr>
        <p:blipFill rotWithShape="1">
          <a:blip r:embed="rId3"/>
          <a:srcRect l="10568" t="18910" r="69124" b="44545"/>
          <a:stretch/>
        </p:blipFill>
        <p:spPr>
          <a:xfrm>
            <a:off x="7453744" y="969081"/>
            <a:ext cx="1884220" cy="1907216"/>
          </a:xfrm>
          <a:prstGeom prst="rect">
            <a:avLst/>
          </a:prstGeom>
        </p:spPr>
      </p:pic>
      <p:pic>
        <p:nvPicPr>
          <p:cNvPr id="16" name="Picture 15">
            <a:extLst>
              <a:ext uri="{FF2B5EF4-FFF2-40B4-BE49-F238E27FC236}">
                <a16:creationId xmlns:a16="http://schemas.microsoft.com/office/drawing/2014/main" id="{5C0F23D1-D8DE-4F5B-A8F4-0276E310F3F7}"/>
              </a:ext>
            </a:extLst>
          </p:cNvPr>
          <p:cNvPicPr>
            <a:picLocks noChangeAspect="1"/>
          </p:cNvPicPr>
          <p:nvPr/>
        </p:nvPicPr>
        <p:blipFill rotWithShape="1">
          <a:blip r:embed="rId3"/>
          <a:srcRect l="32305" t="18060" r="50645" b="44545"/>
          <a:stretch/>
        </p:blipFill>
        <p:spPr>
          <a:xfrm>
            <a:off x="2698564" y="3126430"/>
            <a:ext cx="2865321" cy="3534876"/>
          </a:xfrm>
          <a:prstGeom prst="rect">
            <a:avLst/>
          </a:prstGeom>
        </p:spPr>
      </p:pic>
      <p:sp>
        <p:nvSpPr>
          <p:cNvPr id="3" name="TextBox 2">
            <a:extLst>
              <a:ext uri="{FF2B5EF4-FFF2-40B4-BE49-F238E27FC236}">
                <a16:creationId xmlns:a16="http://schemas.microsoft.com/office/drawing/2014/main" id="{B8030DD7-60F8-4E75-9BD1-08D96A4AE23F}"/>
              </a:ext>
            </a:extLst>
          </p:cNvPr>
          <p:cNvSpPr txBox="1"/>
          <p:nvPr/>
        </p:nvSpPr>
        <p:spPr>
          <a:xfrm>
            <a:off x="9337964" y="1454598"/>
            <a:ext cx="2244436" cy="646331"/>
          </a:xfrm>
          <a:prstGeom prst="rect">
            <a:avLst/>
          </a:prstGeom>
          <a:noFill/>
        </p:spPr>
        <p:txBody>
          <a:bodyPr wrap="square" rtlCol="0">
            <a:spAutoFit/>
          </a:bodyPr>
          <a:lstStyle/>
          <a:p>
            <a:pPr algn="ctr"/>
            <a:r>
              <a:rPr lang="en-US" dirty="0"/>
              <a:t>Location-locked closed-loop signaling</a:t>
            </a:r>
          </a:p>
        </p:txBody>
      </p:sp>
      <p:sp>
        <p:nvSpPr>
          <p:cNvPr id="17" name="TextBox 16">
            <a:extLst>
              <a:ext uri="{FF2B5EF4-FFF2-40B4-BE49-F238E27FC236}">
                <a16:creationId xmlns:a16="http://schemas.microsoft.com/office/drawing/2014/main" id="{B131A691-DC9E-4BFA-B807-4F9C765E866F}"/>
              </a:ext>
            </a:extLst>
          </p:cNvPr>
          <p:cNvSpPr txBox="1"/>
          <p:nvPr/>
        </p:nvSpPr>
        <p:spPr>
          <a:xfrm>
            <a:off x="3156015" y="2812518"/>
            <a:ext cx="2244436" cy="369332"/>
          </a:xfrm>
          <a:prstGeom prst="rect">
            <a:avLst/>
          </a:prstGeom>
          <a:noFill/>
        </p:spPr>
        <p:txBody>
          <a:bodyPr wrap="square" rtlCol="0">
            <a:spAutoFit/>
          </a:bodyPr>
          <a:lstStyle/>
          <a:p>
            <a:pPr algn="ctr"/>
            <a:r>
              <a:rPr lang="en-US" dirty="0"/>
              <a:t>Excitation (</a:t>
            </a:r>
            <a:r>
              <a:rPr lang="en-US" dirty="0" err="1"/>
              <a:t>ChR</a:t>
            </a:r>
            <a:r>
              <a:rPr lang="en-US" dirty="0"/>
              <a:t>)</a:t>
            </a:r>
          </a:p>
        </p:txBody>
      </p:sp>
      <p:sp>
        <p:nvSpPr>
          <p:cNvPr id="18" name="TextBox 17">
            <a:extLst>
              <a:ext uri="{FF2B5EF4-FFF2-40B4-BE49-F238E27FC236}">
                <a16:creationId xmlns:a16="http://schemas.microsoft.com/office/drawing/2014/main" id="{246AF8DD-3FE2-4680-930E-36A6332DAAEB}"/>
              </a:ext>
            </a:extLst>
          </p:cNvPr>
          <p:cNvSpPr txBox="1"/>
          <p:nvPr/>
        </p:nvSpPr>
        <p:spPr>
          <a:xfrm>
            <a:off x="7453744" y="2812518"/>
            <a:ext cx="2244436" cy="369332"/>
          </a:xfrm>
          <a:prstGeom prst="rect">
            <a:avLst/>
          </a:prstGeom>
          <a:noFill/>
        </p:spPr>
        <p:txBody>
          <a:bodyPr wrap="square" rtlCol="0">
            <a:spAutoFit/>
          </a:bodyPr>
          <a:lstStyle/>
          <a:p>
            <a:pPr algn="ctr"/>
            <a:r>
              <a:rPr lang="en-US" dirty="0"/>
              <a:t>Inhibition (Jaws)</a:t>
            </a:r>
          </a:p>
        </p:txBody>
      </p:sp>
      <p:grpSp>
        <p:nvGrpSpPr>
          <p:cNvPr id="8" name="Group 7">
            <a:extLst>
              <a:ext uri="{FF2B5EF4-FFF2-40B4-BE49-F238E27FC236}">
                <a16:creationId xmlns:a16="http://schemas.microsoft.com/office/drawing/2014/main" id="{851747B0-B2FD-4778-8A45-5059585BC84C}"/>
              </a:ext>
            </a:extLst>
          </p:cNvPr>
          <p:cNvGrpSpPr/>
          <p:nvPr/>
        </p:nvGrpSpPr>
        <p:grpSpPr>
          <a:xfrm>
            <a:off x="6963193" y="3100912"/>
            <a:ext cx="2865321" cy="3585911"/>
            <a:chOff x="6963193" y="3100912"/>
            <a:chExt cx="2865321" cy="3585911"/>
          </a:xfrm>
        </p:grpSpPr>
        <p:pic>
          <p:nvPicPr>
            <p:cNvPr id="5" name="Picture 4">
              <a:extLst>
                <a:ext uri="{FF2B5EF4-FFF2-40B4-BE49-F238E27FC236}">
                  <a16:creationId xmlns:a16="http://schemas.microsoft.com/office/drawing/2014/main" id="{26AA5EC9-076F-495F-81AF-77339A833D12}"/>
                </a:ext>
              </a:extLst>
            </p:cNvPr>
            <p:cNvPicPr>
              <a:picLocks noChangeAspect="1"/>
            </p:cNvPicPr>
            <p:nvPr/>
          </p:nvPicPr>
          <p:blipFill rotWithShape="1">
            <a:blip r:embed="rId4"/>
            <a:srcRect l="31851" t="53297" r="41183"/>
            <a:stretch/>
          </p:blipFill>
          <p:spPr>
            <a:xfrm>
              <a:off x="6963193" y="3100912"/>
              <a:ext cx="2865321" cy="3585911"/>
            </a:xfrm>
            <a:prstGeom prst="rect">
              <a:avLst/>
            </a:prstGeom>
          </p:spPr>
        </p:pic>
        <p:sp>
          <p:nvSpPr>
            <p:cNvPr id="6" name="Rectangle 5">
              <a:extLst>
                <a:ext uri="{FF2B5EF4-FFF2-40B4-BE49-F238E27FC236}">
                  <a16:creationId xmlns:a16="http://schemas.microsoft.com/office/drawing/2014/main" id="{1A6AB482-5853-4669-919E-20D2DFCE7B24}"/>
                </a:ext>
              </a:extLst>
            </p:cNvPr>
            <p:cNvSpPr/>
            <p:nvPr/>
          </p:nvSpPr>
          <p:spPr>
            <a:xfrm>
              <a:off x="9337964" y="3100912"/>
              <a:ext cx="490550" cy="3055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5B9EC88A-0741-419E-B053-81D833B937F8}"/>
              </a:ext>
            </a:extLst>
          </p:cNvPr>
          <p:cNvSpPr txBox="1"/>
          <p:nvPr/>
        </p:nvSpPr>
        <p:spPr>
          <a:xfrm>
            <a:off x="0" y="3422634"/>
            <a:ext cx="12192000" cy="1200329"/>
          </a:xfrm>
          <a:prstGeom prst="rect">
            <a:avLst/>
          </a:prstGeom>
          <a:solidFill>
            <a:schemeClr val="bg1">
              <a:alpha val="70000"/>
            </a:schemeClr>
          </a:solidFill>
        </p:spPr>
        <p:txBody>
          <a:bodyPr wrap="square" rtlCol="0">
            <a:spAutoFit/>
          </a:bodyPr>
          <a:lstStyle/>
          <a:p>
            <a:pPr algn="ctr"/>
            <a:r>
              <a:rPr lang="en-US" sz="3600" dirty="0">
                <a:effectLst>
                  <a:outerShdw blurRad="38100" dist="38100" dir="2700000" algn="tl">
                    <a:srgbClr val="000000">
                      <a:alpha val="43137"/>
                    </a:srgbClr>
                  </a:outerShdw>
                </a:effectLst>
              </a:rPr>
              <a:t>This suggests that ARhGEF6-positive neurons in the BLA project to </a:t>
            </a:r>
            <a:r>
              <a:rPr lang="en-US" sz="3600" dirty="0" err="1">
                <a:effectLst>
                  <a:outerShdw blurRad="38100" dist="38100" dir="2700000" algn="tl">
                    <a:srgbClr val="000000">
                      <a:alpha val="43137"/>
                    </a:srgbClr>
                  </a:outerShdw>
                </a:effectLst>
              </a:rPr>
              <a:t>CeA</a:t>
            </a:r>
            <a:r>
              <a:rPr lang="en-US" sz="3600" dirty="0">
                <a:effectLst>
                  <a:outerShdw blurRad="38100" dist="38100" dir="2700000" algn="tl">
                    <a:srgbClr val="000000">
                      <a:alpha val="43137"/>
                    </a:srgbClr>
                  </a:outerShdw>
                </a:effectLst>
              </a:rPr>
              <a:t> neurons to promote behavioral arrests</a:t>
            </a:r>
          </a:p>
        </p:txBody>
      </p:sp>
      <p:sp>
        <p:nvSpPr>
          <p:cNvPr id="20" name="Rectangle 19">
            <a:extLst>
              <a:ext uri="{FF2B5EF4-FFF2-40B4-BE49-F238E27FC236}">
                <a16:creationId xmlns:a16="http://schemas.microsoft.com/office/drawing/2014/main" id="{232625AA-2A64-4080-BAB8-37456743B3E5}"/>
              </a:ext>
            </a:extLst>
          </p:cNvPr>
          <p:cNvSpPr/>
          <p:nvPr/>
        </p:nvSpPr>
        <p:spPr>
          <a:xfrm>
            <a:off x="-1" y="6642556"/>
            <a:ext cx="6096000" cy="215444"/>
          </a:xfrm>
          <a:prstGeom prst="rect">
            <a:avLst/>
          </a:prstGeom>
        </p:spPr>
        <p:txBody>
          <a:bodyPr>
            <a:spAutoFit/>
          </a:bodyPr>
          <a:lstStyle/>
          <a:p>
            <a:r>
              <a:rPr lang="en-US" sz="800" dirty="0" err="1">
                <a:latin typeface="Segoe UI" panose="020B0502040204020203" pitchFamily="34" charset="0"/>
              </a:rPr>
              <a:t>Botta</a:t>
            </a:r>
            <a:r>
              <a:rPr lang="en-US" sz="800" dirty="0">
                <a:latin typeface="Segoe UI" panose="020B0502040204020203" pitchFamily="34" charset="0"/>
              </a:rPr>
              <a:t>, P., et al. (2019). "An amygdala circuit mediates experience-dependent momentary exploratory arrests." </a:t>
            </a:r>
            <a:r>
              <a:rPr lang="en-US" sz="800" u="sng" dirty="0" err="1">
                <a:latin typeface="Segoe UI" panose="020B0502040204020203" pitchFamily="34" charset="0"/>
              </a:rPr>
              <a:t>bioRxiv</a:t>
            </a:r>
            <a:r>
              <a:rPr lang="en-US" sz="800" u="sng" dirty="0">
                <a:latin typeface="Segoe UI" panose="020B0502040204020203" pitchFamily="34" charset="0"/>
              </a:rPr>
              <a:t>: 797001.</a:t>
            </a:r>
          </a:p>
        </p:txBody>
      </p:sp>
    </p:spTree>
    <p:extLst>
      <p:ext uri="{BB962C8B-B14F-4D97-AF65-F5344CB8AC3E}">
        <p14:creationId xmlns:p14="http://schemas.microsoft.com/office/powerpoint/2010/main" val="44538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fade">
                                      <p:cBhvr>
                                        <p:cTn id="3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7" grpId="0"/>
      <p:bldP spid="18" grpId="0"/>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590AA9-AAB2-4AC8-A4EC-6A2713386A0D}"/>
              </a:ext>
            </a:extLst>
          </p:cNvPr>
          <p:cNvPicPr>
            <a:picLocks noChangeAspect="1"/>
          </p:cNvPicPr>
          <p:nvPr/>
        </p:nvPicPr>
        <p:blipFill rotWithShape="1">
          <a:blip r:embed="rId2"/>
          <a:srcRect t="14422"/>
          <a:stretch/>
        </p:blipFill>
        <p:spPr>
          <a:xfrm>
            <a:off x="2542632" y="989045"/>
            <a:ext cx="7106736" cy="5868955"/>
          </a:xfrm>
          <a:prstGeom prst="rect">
            <a:avLst/>
          </a:prstGeom>
        </p:spPr>
      </p:pic>
      <p:sp>
        <p:nvSpPr>
          <p:cNvPr id="10" name="Title 1">
            <a:extLst>
              <a:ext uri="{FF2B5EF4-FFF2-40B4-BE49-F238E27FC236}">
                <a16:creationId xmlns:a16="http://schemas.microsoft.com/office/drawing/2014/main" id="{5D4B345F-5C47-49DE-A6AD-4B725B76D6A4}"/>
              </a:ext>
            </a:extLst>
          </p:cNvPr>
          <p:cNvSpPr>
            <a:spLocks noGrp="1"/>
          </p:cNvSpPr>
          <p:nvPr>
            <p:ph type="title"/>
          </p:nvPr>
        </p:nvSpPr>
        <p:spPr>
          <a:xfrm>
            <a:off x="0" y="0"/>
            <a:ext cx="12192000" cy="1325563"/>
          </a:xfrm>
        </p:spPr>
        <p:txBody>
          <a:bodyPr/>
          <a:lstStyle/>
          <a:p>
            <a:pPr algn="ctr"/>
            <a:r>
              <a:rPr lang="en-US" dirty="0"/>
              <a:t>Serotonergic Psychedelic: Physical Experience</a:t>
            </a:r>
          </a:p>
        </p:txBody>
      </p:sp>
      <p:sp>
        <p:nvSpPr>
          <p:cNvPr id="11" name="Oval 10">
            <a:extLst>
              <a:ext uri="{FF2B5EF4-FFF2-40B4-BE49-F238E27FC236}">
                <a16:creationId xmlns:a16="http://schemas.microsoft.com/office/drawing/2014/main" id="{BB741E72-801B-470C-B616-F1919B107ACA}"/>
              </a:ext>
            </a:extLst>
          </p:cNvPr>
          <p:cNvSpPr/>
          <p:nvPr/>
        </p:nvSpPr>
        <p:spPr>
          <a:xfrm>
            <a:off x="2161309" y="4468091"/>
            <a:ext cx="2119746" cy="203661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177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91F79C-054D-4BA1-9393-02FE196CA748}"/>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Linking Novelty Exploration &amp; Cataplexy</a:t>
            </a:r>
          </a:p>
        </p:txBody>
      </p:sp>
      <p:sp>
        <p:nvSpPr>
          <p:cNvPr id="20" name="TextBox 19">
            <a:extLst>
              <a:ext uri="{FF2B5EF4-FFF2-40B4-BE49-F238E27FC236}">
                <a16:creationId xmlns:a16="http://schemas.microsoft.com/office/drawing/2014/main" id="{D1724AE7-8FCA-429B-B5E9-F56EC9CDBC47}"/>
              </a:ext>
            </a:extLst>
          </p:cNvPr>
          <p:cNvSpPr txBox="1"/>
          <p:nvPr/>
        </p:nvSpPr>
        <p:spPr>
          <a:xfrm>
            <a:off x="0" y="1002397"/>
            <a:ext cx="12192000" cy="646331"/>
          </a:xfrm>
          <a:prstGeom prst="rect">
            <a:avLst/>
          </a:prstGeom>
          <a:solidFill>
            <a:schemeClr val="bg1">
              <a:alpha val="70000"/>
            </a:schemeClr>
          </a:solidFill>
        </p:spPr>
        <p:txBody>
          <a:bodyPr wrap="square" rtlCol="0">
            <a:spAutoFit/>
          </a:bodyPr>
          <a:lstStyle/>
          <a:p>
            <a:pPr algn="ctr"/>
            <a:r>
              <a:rPr lang="en-US" sz="3600" dirty="0">
                <a:effectLst>
                  <a:outerShdw blurRad="38100" dist="38100" dir="2700000" algn="tl">
                    <a:srgbClr val="000000">
                      <a:alpha val="43137"/>
                    </a:srgbClr>
                  </a:outerShdw>
                </a:effectLst>
              </a:rPr>
              <a:t>The Proposed Relationship</a:t>
            </a:r>
          </a:p>
        </p:txBody>
      </p:sp>
      <p:grpSp>
        <p:nvGrpSpPr>
          <p:cNvPr id="13" name="Group 12">
            <a:extLst>
              <a:ext uri="{FF2B5EF4-FFF2-40B4-BE49-F238E27FC236}">
                <a16:creationId xmlns:a16="http://schemas.microsoft.com/office/drawing/2014/main" id="{3AAD459B-A231-4387-962D-D5FB77F0199C}"/>
              </a:ext>
            </a:extLst>
          </p:cNvPr>
          <p:cNvGrpSpPr/>
          <p:nvPr/>
        </p:nvGrpSpPr>
        <p:grpSpPr>
          <a:xfrm>
            <a:off x="512614" y="2040021"/>
            <a:ext cx="3758713" cy="3954523"/>
            <a:chOff x="512614" y="2040021"/>
            <a:chExt cx="3758713" cy="3954523"/>
          </a:xfrm>
        </p:grpSpPr>
        <p:sp>
          <p:nvSpPr>
            <p:cNvPr id="7" name="Isosceles Triangle 6">
              <a:extLst>
                <a:ext uri="{FF2B5EF4-FFF2-40B4-BE49-F238E27FC236}">
                  <a16:creationId xmlns:a16="http://schemas.microsoft.com/office/drawing/2014/main" id="{F6C841D8-C57F-4788-88C7-6FDA4667DCE7}"/>
                </a:ext>
              </a:extLst>
            </p:cNvPr>
            <p:cNvSpPr/>
            <p:nvPr/>
          </p:nvSpPr>
          <p:spPr>
            <a:xfrm>
              <a:off x="512614" y="4668981"/>
              <a:ext cx="2854036" cy="1325563"/>
            </a:xfrm>
            <a:prstGeom prst="triangle">
              <a:avLst>
                <a:gd name="adj" fmla="val 52139"/>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BLA</a:t>
              </a:r>
            </a:p>
            <a:p>
              <a:pPr algn="ctr"/>
              <a:r>
                <a:rPr lang="en-US" sz="2400" dirty="0"/>
                <a:t>ARhGEF6</a:t>
              </a:r>
              <a:r>
                <a:rPr lang="en-US" sz="2400" baseline="30000" dirty="0"/>
                <a:t>+</a:t>
              </a:r>
            </a:p>
          </p:txBody>
        </p:sp>
        <p:sp>
          <p:nvSpPr>
            <p:cNvPr id="10" name="Freeform: Shape 9">
              <a:extLst>
                <a:ext uri="{FF2B5EF4-FFF2-40B4-BE49-F238E27FC236}">
                  <a16:creationId xmlns:a16="http://schemas.microsoft.com/office/drawing/2014/main" id="{2BB6CBA6-00D5-43FD-BC8F-B1C33E5491B8}"/>
                </a:ext>
              </a:extLst>
            </p:cNvPr>
            <p:cNvSpPr/>
            <p:nvPr/>
          </p:nvSpPr>
          <p:spPr>
            <a:xfrm>
              <a:off x="1968703" y="2241758"/>
              <a:ext cx="2090679" cy="2454935"/>
            </a:xfrm>
            <a:custGeom>
              <a:avLst/>
              <a:gdLst>
                <a:gd name="connsiteX0" fmla="*/ 12497 w 2090679"/>
                <a:gd name="connsiteY0" fmla="*/ 2454935 h 2454935"/>
                <a:gd name="connsiteX1" fmla="*/ 54061 w 2090679"/>
                <a:gd name="connsiteY1" fmla="*/ 958644 h 2454935"/>
                <a:gd name="connsiteX2" fmla="*/ 441988 w 2090679"/>
                <a:gd name="connsiteY2" fmla="*/ 127371 h 2454935"/>
                <a:gd name="connsiteX3" fmla="*/ 2090679 w 2090679"/>
                <a:gd name="connsiteY3" fmla="*/ 16535 h 2454935"/>
              </a:gdLst>
              <a:ahLst/>
              <a:cxnLst>
                <a:cxn ang="0">
                  <a:pos x="connsiteX0" y="connsiteY0"/>
                </a:cxn>
                <a:cxn ang="0">
                  <a:pos x="connsiteX1" y="connsiteY1"/>
                </a:cxn>
                <a:cxn ang="0">
                  <a:pos x="connsiteX2" y="connsiteY2"/>
                </a:cxn>
                <a:cxn ang="0">
                  <a:pos x="connsiteX3" y="connsiteY3"/>
                </a:cxn>
              </a:cxnLst>
              <a:rect l="l" t="t" r="r" b="b"/>
              <a:pathLst>
                <a:path w="2090679" h="2454935">
                  <a:moveTo>
                    <a:pt x="12497" y="2454935"/>
                  </a:moveTo>
                  <a:cubicBezTo>
                    <a:pt x="-2512" y="1900753"/>
                    <a:pt x="-17521" y="1346571"/>
                    <a:pt x="54061" y="958644"/>
                  </a:cubicBezTo>
                  <a:cubicBezTo>
                    <a:pt x="125643" y="570717"/>
                    <a:pt x="102552" y="284389"/>
                    <a:pt x="441988" y="127371"/>
                  </a:cubicBezTo>
                  <a:cubicBezTo>
                    <a:pt x="781424" y="-29647"/>
                    <a:pt x="1436051" y="-6556"/>
                    <a:pt x="2090679" y="16535"/>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E3DFDBD-94B9-4300-B0EE-73D3614BC9FE}"/>
                </a:ext>
              </a:extLst>
            </p:cNvPr>
            <p:cNvCxnSpPr/>
            <p:nvPr/>
          </p:nvCxnSpPr>
          <p:spPr>
            <a:xfrm flipV="1">
              <a:off x="4017819" y="2040021"/>
              <a:ext cx="124691" cy="25763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82F870-3E75-430E-AF8C-07F4123DB5D2}"/>
                </a:ext>
              </a:extLst>
            </p:cNvPr>
            <p:cNvCxnSpPr>
              <a:cxnSpLocks/>
            </p:cNvCxnSpPr>
            <p:nvPr/>
          </p:nvCxnSpPr>
          <p:spPr>
            <a:xfrm rot="5400000" flipV="1">
              <a:off x="4080165" y="2219534"/>
              <a:ext cx="124691" cy="25763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A86DB4C9-F603-474E-87C7-A964555691BD}"/>
              </a:ext>
            </a:extLst>
          </p:cNvPr>
          <p:cNvGrpSpPr/>
          <p:nvPr/>
        </p:nvGrpSpPr>
        <p:grpSpPr>
          <a:xfrm>
            <a:off x="4498600" y="1630344"/>
            <a:ext cx="7693400" cy="1205345"/>
            <a:chOff x="4498600" y="1630344"/>
            <a:chExt cx="7693400" cy="1205345"/>
          </a:xfrm>
        </p:grpSpPr>
        <p:sp>
          <p:nvSpPr>
            <p:cNvPr id="22" name="Oval 21">
              <a:extLst>
                <a:ext uri="{FF2B5EF4-FFF2-40B4-BE49-F238E27FC236}">
                  <a16:creationId xmlns:a16="http://schemas.microsoft.com/office/drawing/2014/main" id="{F331011E-03F3-48F6-9FC3-03E3D3F8AD9C}"/>
                </a:ext>
              </a:extLst>
            </p:cNvPr>
            <p:cNvSpPr/>
            <p:nvPr/>
          </p:nvSpPr>
          <p:spPr>
            <a:xfrm>
              <a:off x="4498600" y="1630344"/>
              <a:ext cx="1385455" cy="120534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CeA</a:t>
              </a:r>
              <a:endParaRPr lang="en-US" dirty="0"/>
            </a:p>
            <a:p>
              <a:pPr algn="ctr"/>
              <a:r>
                <a:rPr lang="en-US" dirty="0"/>
                <a:t>Neuron</a:t>
              </a:r>
            </a:p>
          </p:txBody>
        </p:sp>
        <p:cxnSp>
          <p:nvCxnSpPr>
            <p:cNvPr id="24" name="Straight Connector 23">
              <a:extLst>
                <a:ext uri="{FF2B5EF4-FFF2-40B4-BE49-F238E27FC236}">
                  <a16:creationId xmlns:a16="http://schemas.microsoft.com/office/drawing/2014/main" id="{A4756F6B-B57C-4F66-A2E2-420FC9628EE9}"/>
                </a:ext>
              </a:extLst>
            </p:cNvPr>
            <p:cNvCxnSpPr>
              <a:stCxn id="22" idx="6"/>
            </p:cNvCxnSpPr>
            <p:nvPr/>
          </p:nvCxnSpPr>
          <p:spPr>
            <a:xfrm flipV="1">
              <a:off x="5884055" y="2040021"/>
              <a:ext cx="6307945" cy="19299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 name="Lightning Bolt 25">
            <a:extLst>
              <a:ext uri="{FF2B5EF4-FFF2-40B4-BE49-F238E27FC236}">
                <a16:creationId xmlns:a16="http://schemas.microsoft.com/office/drawing/2014/main" id="{5AA6B93D-33D5-4045-B39D-34F178056B40}"/>
              </a:ext>
            </a:extLst>
          </p:cNvPr>
          <p:cNvSpPr/>
          <p:nvPr/>
        </p:nvSpPr>
        <p:spPr>
          <a:xfrm>
            <a:off x="748145" y="4696693"/>
            <a:ext cx="389285" cy="761998"/>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Lightning Bolt 26">
            <a:extLst>
              <a:ext uri="{FF2B5EF4-FFF2-40B4-BE49-F238E27FC236}">
                <a16:creationId xmlns:a16="http://schemas.microsoft.com/office/drawing/2014/main" id="{7D243CA7-2AFB-4667-AB07-49513CF7C52D}"/>
              </a:ext>
            </a:extLst>
          </p:cNvPr>
          <p:cNvSpPr/>
          <p:nvPr/>
        </p:nvSpPr>
        <p:spPr>
          <a:xfrm rot="14035125">
            <a:off x="4797166" y="2836380"/>
            <a:ext cx="389285" cy="761998"/>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7342EAE-79CC-4972-B361-A97ACF0E7A89}"/>
              </a:ext>
            </a:extLst>
          </p:cNvPr>
          <p:cNvSpPr txBox="1"/>
          <p:nvPr/>
        </p:nvSpPr>
        <p:spPr>
          <a:xfrm rot="21438099">
            <a:off x="9822873" y="1501412"/>
            <a:ext cx="2175164" cy="1077218"/>
          </a:xfrm>
          <a:prstGeom prst="rect">
            <a:avLst/>
          </a:prstGeom>
          <a:noFill/>
        </p:spPr>
        <p:txBody>
          <a:bodyPr wrap="square" rtlCol="0">
            <a:spAutoFit/>
          </a:bodyPr>
          <a:lstStyle/>
          <a:p>
            <a:pPr algn="ctr"/>
            <a:r>
              <a:rPr lang="en-US" sz="3200" dirty="0"/>
              <a:t>Behavioral Arrest</a:t>
            </a:r>
          </a:p>
        </p:txBody>
      </p:sp>
    </p:spTree>
    <p:extLst>
      <p:ext uri="{BB962C8B-B14F-4D97-AF65-F5344CB8AC3E}">
        <p14:creationId xmlns:p14="http://schemas.microsoft.com/office/powerpoint/2010/main" val="21668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26" presetClass="emph" presetSubtype="0" repeatCount="indefinite" fill="hold" grpId="1" nodeType="withEffect">
                                  <p:stCondLst>
                                    <p:cond delay="0"/>
                                  </p:stCondLst>
                                  <p:childTnLst>
                                    <p:animEffect transition="out" filter="fade">
                                      <p:cBhvr>
                                        <p:cTn id="19" dur="500" tmFilter="0, 0; .2, .5; .8, .5; 1, 0"/>
                                        <p:tgtEl>
                                          <p:spTgt spid="26"/>
                                        </p:tgtEl>
                                      </p:cBhvr>
                                    </p:animEffect>
                                    <p:animScale>
                                      <p:cBhvr>
                                        <p:cTn id="20" dur="250" autoRev="1" fill="hold"/>
                                        <p:tgtEl>
                                          <p:spTgt spid="26"/>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26" presetClass="emph" presetSubtype="0" repeatCount="indefinite" fill="hold" grpId="1" nodeType="withEffect">
                                  <p:stCondLst>
                                    <p:cond delay="0"/>
                                  </p:stCondLst>
                                  <p:childTnLst>
                                    <p:animEffect transition="out" filter="fade">
                                      <p:cBhvr>
                                        <p:cTn id="27" dur="500" tmFilter="0, 0; .2, .5; .8, .5; 1, 0"/>
                                        <p:tgtEl>
                                          <p:spTgt spid="27"/>
                                        </p:tgtEl>
                                      </p:cBhvr>
                                    </p:animEffect>
                                    <p:animScale>
                                      <p:cBhvr>
                                        <p:cTn id="28" dur="250" autoRev="1" fill="hold"/>
                                        <p:tgtEl>
                                          <p:spTgt spid="27"/>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7" grpId="1" animBg="1"/>
      <p:bldP spid="2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91F79C-054D-4BA1-9393-02FE196CA748}"/>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Linking Novelty Exploration &amp; Cataplexy</a:t>
            </a:r>
          </a:p>
        </p:txBody>
      </p:sp>
      <p:sp>
        <p:nvSpPr>
          <p:cNvPr id="20" name="TextBox 19">
            <a:extLst>
              <a:ext uri="{FF2B5EF4-FFF2-40B4-BE49-F238E27FC236}">
                <a16:creationId xmlns:a16="http://schemas.microsoft.com/office/drawing/2014/main" id="{D1724AE7-8FCA-429B-B5E9-F56EC9CDBC47}"/>
              </a:ext>
            </a:extLst>
          </p:cNvPr>
          <p:cNvSpPr txBox="1"/>
          <p:nvPr/>
        </p:nvSpPr>
        <p:spPr>
          <a:xfrm>
            <a:off x="0" y="1002397"/>
            <a:ext cx="12192000" cy="646331"/>
          </a:xfrm>
          <a:prstGeom prst="rect">
            <a:avLst/>
          </a:prstGeom>
          <a:solidFill>
            <a:schemeClr val="bg1">
              <a:alpha val="70000"/>
            </a:schemeClr>
          </a:solidFill>
        </p:spPr>
        <p:txBody>
          <a:bodyPr wrap="square" rtlCol="0">
            <a:spAutoFit/>
          </a:bodyPr>
          <a:lstStyle/>
          <a:p>
            <a:pPr algn="ctr"/>
            <a:r>
              <a:rPr lang="en-US" sz="3600" dirty="0">
                <a:effectLst>
                  <a:outerShdw blurRad="38100" dist="38100" dir="2700000" algn="tl">
                    <a:srgbClr val="000000">
                      <a:alpha val="43137"/>
                    </a:srgbClr>
                  </a:outerShdw>
                </a:effectLst>
              </a:rPr>
              <a:t>The Proposed Relationship</a:t>
            </a:r>
          </a:p>
        </p:txBody>
      </p:sp>
      <p:grpSp>
        <p:nvGrpSpPr>
          <p:cNvPr id="13" name="Group 12">
            <a:extLst>
              <a:ext uri="{FF2B5EF4-FFF2-40B4-BE49-F238E27FC236}">
                <a16:creationId xmlns:a16="http://schemas.microsoft.com/office/drawing/2014/main" id="{3AAD459B-A231-4387-962D-D5FB77F0199C}"/>
              </a:ext>
            </a:extLst>
          </p:cNvPr>
          <p:cNvGrpSpPr/>
          <p:nvPr/>
        </p:nvGrpSpPr>
        <p:grpSpPr>
          <a:xfrm>
            <a:off x="512614" y="2040021"/>
            <a:ext cx="3758713" cy="3954523"/>
            <a:chOff x="512614" y="2040021"/>
            <a:chExt cx="3758713" cy="3954523"/>
          </a:xfrm>
        </p:grpSpPr>
        <p:sp>
          <p:nvSpPr>
            <p:cNvPr id="7" name="Isosceles Triangle 6">
              <a:extLst>
                <a:ext uri="{FF2B5EF4-FFF2-40B4-BE49-F238E27FC236}">
                  <a16:creationId xmlns:a16="http://schemas.microsoft.com/office/drawing/2014/main" id="{F6C841D8-C57F-4788-88C7-6FDA4667DCE7}"/>
                </a:ext>
              </a:extLst>
            </p:cNvPr>
            <p:cNvSpPr/>
            <p:nvPr/>
          </p:nvSpPr>
          <p:spPr>
            <a:xfrm>
              <a:off x="512614" y="4668981"/>
              <a:ext cx="2854036" cy="1325563"/>
            </a:xfrm>
            <a:prstGeom prst="triangle">
              <a:avLst>
                <a:gd name="adj" fmla="val 52139"/>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BLA</a:t>
              </a:r>
            </a:p>
            <a:p>
              <a:pPr algn="ctr"/>
              <a:r>
                <a:rPr lang="en-US" sz="2400" dirty="0"/>
                <a:t>ARhGEF6</a:t>
              </a:r>
              <a:r>
                <a:rPr lang="en-US" sz="2400" baseline="30000" dirty="0"/>
                <a:t>+</a:t>
              </a:r>
            </a:p>
          </p:txBody>
        </p:sp>
        <p:sp>
          <p:nvSpPr>
            <p:cNvPr id="10" name="Freeform: Shape 9">
              <a:extLst>
                <a:ext uri="{FF2B5EF4-FFF2-40B4-BE49-F238E27FC236}">
                  <a16:creationId xmlns:a16="http://schemas.microsoft.com/office/drawing/2014/main" id="{2BB6CBA6-00D5-43FD-BC8F-B1C33E5491B8}"/>
                </a:ext>
              </a:extLst>
            </p:cNvPr>
            <p:cNvSpPr/>
            <p:nvPr/>
          </p:nvSpPr>
          <p:spPr>
            <a:xfrm>
              <a:off x="1968703" y="2241758"/>
              <a:ext cx="2090679" cy="2454935"/>
            </a:xfrm>
            <a:custGeom>
              <a:avLst/>
              <a:gdLst>
                <a:gd name="connsiteX0" fmla="*/ 12497 w 2090679"/>
                <a:gd name="connsiteY0" fmla="*/ 2454935 h 2454935"/>
                <a:gd name="connsiteX1" fmla="*/ 54061 w 2090679"/>
                <a:gd name="connsiteY1" fmla="*/ 958644 h 2454935"/>
                <a:gd name="connsiteX2" fmla="*/ 441988 w 2090679"/>
                <a:gd name="connsiteY2" fmla="*/ 127371 h 2454935"/>
                <a:gd name="connsiteX3" fmla="*/ 2090679 w 2090679"/>
                <a:gd name="connsiteY3" fmla="*/ 16535 h 2454935"/>
              </a:gdLst>
              <a:ahLst/>
              <a:cxnLst>
                <a:cxn ang="0">
                  <a:pos x="connsiteX0" y="connsiteY0"/>
                </a:cxn>
                <a:cxn ang="0">
                  <a:pos x="connsiteX1" y="connsiteY1"/>
                </a:cxn>
                <a:cxn ang="0">
                  <a:pos x="connsiteX2" y="connsiteY2"/>
                </a:cxn>
                <a:cxn ang="0">
                  <a:pos x="connsiteX3" y="connsiteY3"/>
                </a:cxn>
              </a:cxnLst>
              <a:rect l="l" t="t" r="r" b="b"/>
              <a:pathLst>
                <a:path w="2090679" h="2454935">
                  <a:moveTo>
                    <a:pt x="12497" y="2454935"/>
                  </a:moveTo>
                  <a:cubicBezTo>
                    <a:pt x="-2512" y="1900753"/>
                    <a:pt x="-17521" y="1346571"/>
                    <a:pt x="54061" y="958644"/>
                  </a:cubicBezTo>
                  <a:cubicBezTo>
                    <a:pt x="125643" y="570717"/>
                    <a:pt x="102552" y="284389"/>
                    <a:pt x="441988" y="127371"/>
                  </a:cubicBezTo>
                  <a:cubicBezTo>
                    <a:pt x="781424" y="-29647"/>
                    <a:pt x="1436051" y="-6556"/>
                    <a:pt x="2090679" y="16535"/>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E3DFDBD-94B9-4300-B0EE-73D3614BC9FE}"/>
                </a:ext>
              </a:extLst>
            </p:cNvPr>
            <p:cNvCxnSpPr/>
            <p:nvPr/>
          </p:nvCxnSpPr>
          <p:spPr>
            <a:xfrm flipV="1">
              <a:off x="4017819" y="2040021"/>
              <a:ext cx="124691" cy="25763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82F870-3E75-430E-AF8C-07F4123DB5D2}"/>
                </a:ext>
              </a:extLst>
            </p:cNvPr>
            <p:cNvCxnSpPr>
              <a:cxnSpLocks/>
            </p:cNvCxnSpPr>
            <p:nvPr/>
          </p:nvCxnSpPr>
          <p:spPr>
            <a:xfrm rot="5400000" flipV="1">
              <a:off x="4080165" y="2219534"/>
              <a:ext cx="124691" cy="25763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A86DB4C9-F603-474E-87C7-A964555691BD}"/>
              </a:ext>
            </a:extLst>
          </p:cNvPr>
          <p:cNvGrpSpPr/>
          <p:nvPr/>
        </p:nvGrpSpPr>
        <p:grpSpPr>
          <a:xfrm>
            <a:off x="4498600" y="1630344"/>
            <a:ext cx="7693400" cy="1205345"/>
            <a:chOff x="4498600" y="1630344"/>
            <a:chExt cx="7693400" cy="1205345"/>
          </a:xfrm>
        </p:grpSpPr>
        <p:sp>
          <p:nvSpPr>
            <p:cNvPr id="22" name="Oval 21">
              <a:extLst>
                <a:ext uri="{FF2B5EF4-FFF2-40B4-BE49-F238E27FC236}">
                  <a16:creationId xmlns:a16="http://schemas.microsoft.com/office/drawing/2014/main" id="{F331011E-03F3-48F6-9FC3-03E3D3F8AD9C}"/>
                </a:ext>
              </a:extLst>
            </p:cNvPr>
            <p:cNvSpPr/>
            <p:nvPr/>
          </p:nvSpPr>
          <p:spPr>
            <a:xfrm>
              <a:off x="4498600" y="1630344"/>
              <a:ext cx="1385455" cy="120534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CeA</a:t>
              </a:r>
              <a:endParaRPr lang="en-US" dirty="0"/>
            </a:p>
            <a:p>
              <a:pPr algn="ctr"/>
              <a:r>
                <a:rPr lang="en-US" dirty="0"/>
                <a:t>Neuron</a:t>
              </a:r>
            </a:p>
          </p:txBody>
        </p:sp>
        <p:cxnSp>
          <p:nvCxnSpPr>
            <p:cNvPr id="24" name="Straight Connector 23">
              <a:extLst>
                <a:ext uri="{FF2B5EF4-FFF2-40B4-BE49-F238E27FC236}">
                  <a16:creationId xmlns:a16="http://schemas.microsoft.com/office/drawing/2014/main" id="{A4756F6B-B57C-4F66-A2E2-420FC9628EE9}"/>
                </a:ext>
              </a:extLst>
            </p:cNvPr>
            <p:cNvCxnSpPr>
              <a:stCxn id="22" idx="6"/>
            </p:cNvCxnSpPr>
            <p:nvPr/>
          </p:nvCxnSpPr>
          <p:spPr>
            <a:xfrm flipV="1">
              <a:off x="5884055" y="2040021"/>
              <a:ext cx="6307945" cy="19299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 name="Lightning Bolt 25">
            <a:extLst>
              <a:ext uri="{FF2B5EF4-FFF2-40B4-BE49-F238E27FC236}">
                <a16:creationId xmlns:a16="http://schemas.microsoft.com/office/drawing/2014/main" id="{5AA6B93D-33D5-4045-B39D-34F178056B40}"/>
              </a:ext>
            </a:extLst>
          </p:cNvPr>
          <p:cNvSpPr/>
          <p:nvPr/>
        </p:nvSpPr>
        <p:spPr>
          <a:xfrm>
            <a:off x="748145" y="4696693"/>
            <a:ext cx="389285" cy="761998"/>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Lightning Bolt 26">
            <a:extLst>
              <a:ext uri="{FF2B5EF4-FFF2-40B4-BE49-F238E27FC236}">
                <a16:creationId xmlns:a16="http://schemas.microsoft.com/office/drawing/2014/main" id="{7D243CA7-2AFB-4667-AB07-49513CF7C52D}"/>
              </a:ext>
            </a:extLst>
          </p:cNvPr>
          <p:cNvSpPr/>
          <p:nvPr/>
        </p:nvSpPr>
        <p:spPr>
          <a:xfrm rot="14035125">
            <a:off x="4797166" y="2836380"/>
            <a:ext cx="389285" cy="761998"/>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7342EAE-79CC-4972-B361-A97ACF0E7A89}"/>
              </a:ext>
            </a:extLst>
          </p:cNvPr>
          <p:cNvSpPr txBox="1"/>
          <p:nvPr/>
        </p:nvSpPr>
        <p:spPr>
          <a:xfrm rot="21438099">
            <a:off x="9822873" y="1501412"/>
            <a:ext cx="2175164" cy="1077218"/>
          </a:xfrm>
          <a:prstGeom prst="rect">
            <a:avLst/>
          </a:prstGeom>
          <a:noFill/>
        </p:spPr>
        <p:txBody>
          <a:bodyPr wrap="square" rtlCol="0">
            <a:spAutoFit/>
          </a:bodyPr>
          <a:lstStyle/>
          <a:p>
            <a:pPr algn="ctr"/>
            <a:r>
              <a:rPr lang="en-US" sz="3200" dirty="0"/>
              <a:t>Freezing Behavior</a:t>
            </a:r>
          </a:p>
        </p:txBody>
      </p:sp>
      <p:pic>
        <p:nvPicPr>
          <p:cNvPr id="2" name="Picture 1">
            <a:extLst>
              <a:ext uri="{FF2B5EF4-FFF2-40B4-BE49-F238E27FC236}">
                <a16:creationId xmlns:a16="http://schemas.microsoft.com/office/drawing/2014/main" id="{C8F68AE8-B186-438D-8B48-4778644BCA1F}"/>
              </a:ext>
            </a:extLst>
          </p:cNvPr>
          <p:cNvPicPr>
            <a:picLocks noChangeAspect="1"/>
          </p:cNvPicPr>
          <p:nvPr/>
        </p:nvPicPr>
        <p:blipFill>
          <a:blip r:embed="rId2"/>
          <a:stretch>
            <a:fillRect/>
          </a:stretch>
        </p:blipFill>
        <p:spPr>
          <a:xfrm>
            <a:off x="82568" y="908920"/>
            <a:ext cx="2223467" cy="1479616"/>
          </a:xfrm>
          <a:prstGeom prst="rect">
            <a:avLst/>
          </a:prstGeom>
        </p:spPr>
      </p:pic>
      <p:grpSp>
        <p:nvGrpSpPr>
          <p:cNvPr id="16" name="Group 15">
            <a:extLst>
              <a:ext uri="{FF2B5EF4-FFF2-40B4-BE49-F238E27FC236}">
                <a16:creationId xmlns:a16="http://schemas.microsoft.com/office/drawing/2014/main" id="{BAF22CF9-982E-4815-9FF3-27BD2A8DB083}"/>
              </a:ext>
            </a:extLst>
          </p:cNvPr>
          <p:cNvGrpSpPr/>
          <p:nvPr/>
        </p:nvGrpSpPr>
        <p:grpSpPr>
          <a:xfrm flipH="1">
            <a:off x="5789899" y="2485555"/>
            <a:ext cx="2858150" cy="3954523"/>
            <a:chOff x="484913" y="2040021"/>
            <a:chExt cx="2858150" cy="3954523"/>
          </a:xfrm>
        </p:grpSpPr>
        <p:sp>
          <p:nvSpPr>
            <p:cNvPr id="17" name="Isosceles Triangle 16">
              <a:extLst>
                <a:ext uri="{FF2B5EF4-FFF2-40B4-BE49-F238E27FC236}">
                  <a16:creationId xmlns:a16="http://schemas.microsoft.com/office/drawing/2014/main" id="{66D257F7-CF66-4574-AD3B-33E3D609937D}"/>
                </a:ext>
              </a:extLst>
            </p:cNvPr>
            <p:cNvSpPr/>
            <p:nvPr/>
          </p:nvSpPr>
          <p:spPr>
            <a:xfrm>
              <a:off x="484913" y="4668981"/>
              <a:ext cx="2854036" cy="1325563"/>
            </a:xfrm>
            <a:prstGeom prst="triangle">
              <a:avLst>
                <a:gd name="adj" fmla="val 52139"/>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BLA</a:t>
              </a:r>
            </a:p>
            <a:p>
              <a:pPr algn="ctr"/>
              <a:r>
                <a:rPr lang="en-US" sz="2400" dirty="0"/>
                <a:t>ARhGEF6</a:t>
              </a:r>
              <a:r>
                <a:rPr lang="en-US" sz="2400" baseline="30000" dirty="0"/>
                <a:t>-</a:t>
              </a:r>
            </a:p>
          </p:txBody>
        </p:sp>
        <p:sp>
          <p:nvSpPr>
            <p:cNvPr id="18" name="Freeform: Shape 17">
              <a:extLst>
                <a:ext uri="{FF2B5EF4-FFF2-40B4-BE49-F238E27FC236}">
                  <a16:creationId xmlns:a16="http://schemas.microsoft.com/office/drawing/2014/main" id="{30D5EB9D-4CE0-4E37-AB28-98502BBF1C89}"/>
                </a:ext>
              </a:extLst>
            </p:cNvPr>
            <p:cNvSpPr/>
            <p:nvPr/>
          </p:nvSpPr>
          <p:spPr>
            <a:xfrm>
              <a:off x="1968704" y="2241758"/>
              <a:ext cx="1109618" cy="2454935"/>
            </a:xfrm>
            <a:custGeom>
              <a:avLst/>
              <a:gdLst>
                <a:gd name="connsiteX0" fmla="*/ 12497 w 2090679"/>
                <a:gd name="connsiteY0" fmla="*/ 2454935 h 2454935"/>
                <a:gd name="connsiteX1" fmla="*/ 54061 w 2090679"/>
                <a:gd name="connsiteY1" fmla="*/ 958644 h 2454935"/>
                <a:gd name="connsiteX2" fmla="*/ 441988 w 2090679"/>
                <a:gd name="connsiteY2" fmla="*/ 127371 h 2454935"/>
                <a:gd name="connsiteX3" fmla="*/ 2090679 w 2090679"/>
                <a:gd name="connsiteY3" fmla="*/ 16535 h 2454935"/>
              </a:gdLst>
              <a:ahLst/>
              <a:cxnLst>
                <a:cxn ang="0">
                  <a:pos x="connsiteX0" y="connsiteY0"/>
                </a:cxn>
                <a:cxn ang="0">
                  <a:pos x="connsiteX1" y="connsiteY1"/>
                </a:cxn>
                <a:cxn ang="0">
                  <a:pos x="connsiteX2" y="connsiteY2"/>
                </a:cxn>
                <a:cxn ang="0">
                  <a:pos x="connsiteX3" y="connsiteY3"/>
                </a:cxn>
              </a:cxnLst>
              <a:rect l="l" t="t" r="r" b="b"/>
              <a:pathLst>
                <a:path w="2090679" h="2454935">
                  <a:moveTo>
                    <a:pt x="12497" y="2454935"/>
                  </a:moveTo>
                  <a:cubicBezTo>
                    <a:pt x="-2512" y="1900753"/>
                    <a:pt x="-17521" y="1346571"/>
                    <a:pt x="54061" y="958644"/>
                  </a:cubicBezTo>
                  <a:cubicBezTo>
                    <a:pt x="125643" y="570717"/>
                    <a:pt x="102552" y="284389"/>
                    <a:pt x="441988" y="127371"/>
                  </a:cubicBezTo>
                  <a:cubicBezTo>
                    <a:pt x="781424" y="-29647"/>
                    <a:pt x="1436051" y="-6556"/>
                    <a:pt x="2090679" y="16535"/>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63DD4BD1-CAD1-4DF2-9233-C5A0D3C3A024}"/>
                </a:ext>
              </a:extLst>
            </p:cNvPr>
            <p:cNvCxnSpPr/>
            <p:nvPr/>
          </p:nvCxnSpPr>
          <p:spPr>
            <a:xfrm flipV="1">
              <a:off x="3089555" y="2040021"/>
              <a:ext cx="124691" cy="25763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EB6B5C6-203E-4753-B546-574E1FC0E18D}"/>
                </a:ext>
              </a:extLst>
            </p:cNvPr>
            <p:cNvCxnSpPr>
              <a:cxnSpLocks/>
            </p:cNvCxnSpPr>
            <p:nvPr/>
          </p:nvCxnSpPr>
          <p:spPr>
            <a:xfrm rot="5400000" flipV="1">
              <a:off x="3151901" y="2219534"/>
              <a:ext cx="124691" cy="25763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9" name="Lightning Bolt 28">
            <a:extLst>
              <a:ext uri="{FF2B5EF4-FFF2-40B4-BE49-F238E27FC236}">
                <a16:creationId xmlns:a16="http://schemas.microsoft.com/office/drawing/2014/main" id="{96672546-AD6C-4C61-9EBB-01FB13D8D815}"/>
              </a:ext>
            </a:extLst>
          </p:cNvPr>
          <p:cNvSpPr/>
          <p:nvPr/>
        </p:nvSpPr>
        <p:spPr>
          <a:xfrm>
            <a:off x="5924276" y="5106247"/>
            <a:ext cx="389285" cy="761998"/>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ightning Bolt 29">
            <a:extLst>
              <a:ext uri="{FF2B5EF4-FFF2-40B4-BE49-F238E27FC236}">
                <a16:creationId xmlns:a16="http://schemas.microsoft.com/office/drawing/2014/main" id="{8F0AEB10-B81A-44EA-B21F-FCA9DEE62782}"/>
              </a:ext>
            </a:extLst>
          </p:cNvPr>
          <p:cNvSpPr/>
          <p:nvPr/>
        </p:nvSpPr>
        <p:spPr>
          <a:xfrm rot="14431556">
            <a:off x="4262394" y="2746700"/>
            <a:ext cx="389285" cy="761998"/>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53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26" presetClass="emph" presetSubtype="0" repeatCount="indefinite" fill="hold" grpId="1" nodeType="withEffect">
                                  <p:stCondLst>
                                    <p:cond delay="0"/>
                                  </p:stCondLst>
                                  <p:childTnLst>
                                    <p:animEffect transition="out" filter="fade">
                                      <p:cBhvr>
                                        <p:cTn id="14" dur="500" tmFilter="0, 0; .2, .5; .8, .5; 1, 0"/>
                                        <p:tgtEl>
                                          <p:spTgt spid="26"/>
                                        </p:tgtEl>
                                      </p:cBhvr>
                                    </p:animEffect>
                                    <p:animScale>
                                      <p:cBhvr>
                                        <p:cTn id="15" dur="250" autoRev="1" fill="hold"/>
                                        <p:tgtEl>
                                          <p:spTgt spid="26"/>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6" presetClass="emph" presetSubtype="0" repeatCount="indefinite" fill="hold" grpId="1" nodeType="withEffect">
                                  <p:stCondLst>
                                    <p:cond delay="0"/>
                                  </p:stCondLst>
                                  <p:childTnLst>
                                    <p:animEffect transition="out" filter="fade">
                                      <p:cBhvr>
                                        <p:cTn id="22" dur="500" tmFilter="0, 0; .2, .5; .8, .5; 1, 0"/>
                                        <p:tgtEl>
                                          <p:spTgt spid="27"/>
                                        </p:tgtEl>
                                      </p:cBhvr>
                                    </p:animEffect>
                                    <p:animScale>
                                      <p:cBhvr>
                                        <p:cTn id="23" dur="250" autoRev="1" fill="hold"/>
                                        <p:tgtEl>
                                          <p:spTgt spid="27"/>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26" presetClass="emph" presetSubtype="0" repeatCount="indefinite" fill="hold" grpId="1" nodeType="withEffect">
                                  <p:stCondLst>
                                    <p:cond delay="0"/>
                                  </p:stCondLst>
                                  <p:childTnLst>
                                    <p:animEffect transition="out" filter="fade">
                                      <p:cBhvr>
                                        <p:cTn id="35" dur="500" tmFilter="0, 0; .2, .5; .8, .5; 1, 0"/>
                                        <p:tgtEl>
                                          <p:spTgt spid="29"/>
                                        </p:tgtEl>
                                      </p:cBhvr>
                                    </p:animEffect>
                                    <p:animScale>
                                      <p:cBhvr>
                                        <p:cTn id="36" dur="250" autoRev="1" fill="hold"/>
                                        <p:tgtEl>
                                          <p:spTgt spid="29"/>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par>
                                <p:cTn id="42" presetID="26" presetClass="emph" presetSubtype="0" repeatCount="indefinite" fill="hold" grpId="1" nodeType="withEffect">
                                  <p:stCondLst>
                                    <p:cond delay="0"/>
                                  </p:stCondLst>
                                  <p:childTnLst>
                                    <p:animEffect transition="out" filter="fade">
                                      <p:cBhvr>
                                        <p:cTn id="43" dur="500" tmFilter="0, 0; .2, .5; .8, .5; 1, 0"/>
                                        <p:tgtEl>
                                          <p:spTgt spid="30"/>
                                        </p:tgtEl>
                                      </p:cBhvr>
                                    </p:animEffect>
                                    <p:animScale>
                                      <p:cBhvr>
                                        <p:cTn id="44" dur="250" autoRev="1" fill="hold"/>
                                        <p:tgtEl>
                                          <p:spTgt spid="30"/>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7" grpId="1" animBg="1"/>
      <p:bldP spid="28" grpId="0"/>
      <p:bldP spid="29" grpId="0" animBg="1"/>
      <p:bldP spid="29" grpId="1" animBg="1"/>
      <p:bldP spid="30" grpId="0" animBg="1"/>
      <p:bldP spid="30"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91F79C-054D-4BA1-9393-02FE196CA748}"/>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Linking Novelty Exploration &amp; Cataplexy</a:t>
            </a:r>
          </a:p>
        </p:txBody>
      </p:sp>
      <p:sp>
        <p:nvSpPr>
          <p:cNvPr id="20" name="TextBox 19">
            <a:extLst>
              <a:ext uri="{FF2B5EF4-FFF2-40B4-BE49-F238E27FC236}">
                <a16:creationId xmlns:a16="http://schemas.microsoft.com/office/drawing/2014/main" id="{D1724AE7-8FCA-429B-B5E9-F56EC9CDBC47}"/>
              </a:ext>
            </a:extLst>
          </p:cNvPr>
          <p:cNvSpPr txBox="1"/>
          <p:nvPr/>
        </p:nvSpPr>
        <p:spPr>
          <a:xfrm>
            <a:off x="0" y="1002397"/>
            <a:ext cx="12192000" cy="646331"/>
          </a:xfrm>
          <a:prstGeom prst="rect">
            <a:avLst/>
          </a:prstGeom>
          <a:solidFill>
            <a:schemeClr val="bg1">
              <a:alpha val="70000"/>
            </a:schemeClr>
          </a:solidFill>
        </p:spPr>
        <p:txBody>
          <a:bodyPr wrap="square" rtlCol="0">
            <a:spAutoFit/>
          </a:bodyPr>
          <a:lstStyle/>
          <a:p>
            <a:pPr algn="ctr"/>
            <a:r>
              <a:rPr lang="en-US" sz="3600" dirty="0">
                <a:effectLst>
                  <a:outerShdw blurRad="38100" dist="38100" dir="2700000" algn="tl">
                    <a:srgbClr val="000000">
                      <a:alpha val="43137"/>
                    </a:srgbClr>
                  </a:outerShdw>
                </a:effectLst>
              </a:rPr>
              <a:t>The Proposed Relationship</a:t>
            </a:r>
          </a:p>
        </p:txBody>
      </p:sp>
      <p:grpSp>
        <p:nvGrpSpPr>
          <p:cNvPr id="13" name="Group 12">
            <a:extLst>
              <a:ext uri="{FF2B5EF4-FFF2-40B4-BE49-F238E27FC236}">
                <a16:creationId xmlns:a16="http://schemas.microsoft.com/office/drawing/2014/main" id="{3AAD459B-A231-4387-962D-D5FB77F0199C}"/>
              </a:ext>
            </a:extLst>
          </p:cNvPr>
          <p:cNvGrpSpPr/>
          <p:nvPr/>
        </p:nvGrpSpPr>
        <p:grpSpPr>
          <a:xfrm>
            <a:off x="512614" y="2040021"/>
            <a:ext cx="3758713" cy="3954523"/>
            <a:chOff x="512614" y="2040021"/>
            <a:chExt cx="3758713" cy="3954523"/>
          </a:xfrm>
        </p:grpSpPr>
        <p:sp>
          <p:nvSpPr>
            <p:cNvPr id="7" name="Isosceles Triangle 6">
              <a:extLst>
                <a:ext uri="{FF2B5EF4-FFF2-40B4-BE49-F238E27FC236}">
                  <a16:creationId xmlns:a16="http://schemas.microsoft.com/office/drawing/2014/main" id="{F6C841D8-C57F-4788-88C7-6FDA4667DCE7}"/>
                </a:ext>
              </a:extLst>
            </p:cNvPr>
            <p:cNvSpPr/>
            <p:nvPr/>
          </p:nvSpPr>
          <p:spPr>
            <a:xfrm>
              <a:off x="512614" y="4668981"/>
              <a:ext cx="2881746" cy="1325563"/>
            </a:xfrm>
            <a:prstGeom prst="triangle">
              <a:avLst>
                <a:gd name="adj" fmla="val 52139"/>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BLA</a:t>
              </a:r>
            </a:p>
            <a:p>
              <a:pPr algn="ctr"/>
              <a:r>
                <a:rPr lang="en-US" sz="2400" dirty="0"/>
                <a:t>ARhGEF6</a:t>
              </a:r>
              <a:r>
                <a:rPr lang="en-US" sz="2400" baseline="30000" dirty="0"/>
                <a:t>+</a:t>
              </a:r>
            </a:p>
          </p:txBody>
        </p:sp>
        <p:sp>
          <p:nvSpPr>
            <p:cNvPr id="10" name="Freeform: Shape 9">
              <a:extLst>
                <a:ext uri="{FF2B5EF4-FFF2-40B4-BE49-F238E27FC236}">
                  <a16:creationId xmlns:a16="http://schemas.microsoft.com/office/drawing/2014/main" id="{2BB6CBA6-00D5-43FD-BC8F-B1C33E5491B8}"/>
                </a:ext>
              </a:extLst>
            </p:cNvPr>
            <p:cNvSpPr/>
            <p:nvPr/>
          </p:nvSpPr>
          <p:spPr>
            <a:xfrm>
              <a:off x="1968703" y="2241758"/>
              <a:ext cx="2090679" cy="2454935"/>
            </a:xfrm>
            <a:custGeom>
              <a:avLst/>
              <a:gdLst>
                <a:gd name="connsiteX0" fmla="*/ 12497 w 2090679"/>
                <a:gd name="connsiteY0" fmla="*/ 2454935 h 2454935"/>
                <a:gd name="connsiteX1" fmla="*/ 54061 w 2090679"/>
                <a:gd name="connsiteY1" fmla="*/ 958644 h 2454935"/>
                <a:gd name="connsiteX2" fmla="*/ 441988 w 2090679"/>
                <a:gd name="connsiteY2" fmla="*/ 127371 h 2454935"/>
                <a:gd name="connsiteX3" fmla="*/ 2090679 w 2090679"/>
                <a:gd name="connsiteY3" fmla="*/ 16535 h 2454935"/>
              </a:gdLst>
              <a:ahLst/>
              <a:cxnLst>
                <a:cxn ang="0">
                  <a:pos x="connsiteX0" y="connsiteY0"/>
                </a:cxn>
                <a:cxn ang="0">
                  <a:pos x="connsiteX1" y="connsiteY1"/>
                </a:cxn>
                <a:cxn ang="0">
                  <a:pos x="connsiteX2" y="connsiteY2"/>
                </a:cxn>
                <a:cxn ang="0">
                  <a:pos x="connsiteX3" y="connsiteY3"/>
                </a:cxn>
              </a:cxnLst>
              <a:rect l="l" t="t" r="r" b="b"/>
              <a:pathLst>
                <a:path w="2090679" h="2454935">
                  <a:moveTo>
                    <a:pt x="12497" y="2454935"/>
                  </a:moveTo>
                  <a:cubicBezTo>
                    <a:pt x="-2512" y="1900753"/>
                    <a:pt x="-17521" y="1346571"/>
                    <a:pt x="54061" y="958644"/>
                  </a:cubicBezTo>
                  <a:cubicBezTo>
                    <a:pt x="125643" y="570717"/>
                    <a:pt x="102552" y="284389"/>
                    <a:pt x="441988" y="127371"/>
                  </a:cubicBezTo>
                  <a:cubicBezTo>
                    <a:pt x="781424" y="-29647"/>
                    <a:pt x="1436051" y="-6556"/>
                    <a:pt x="2090679" y="16535"/>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E3DFDBD-94B9-4300-B0EE-73D3614BC9FE}"/>
                </a:ext>
              </a:extLst>
            </p:cNvPr>
            <p:cNvCxnSpPr/>
            <p:nvPr/>
          </p:nvCxnSpPr>
          <p:spPr>
            <a:xfrm flipV="1">
              <a:off x="4017819" y="2040021"/>
              <a:ext cx="124691" cy="25763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82F870-3E75-430E-AF8C-07F4123DB5D2}"/>
                </a:ext>
              </a:extLst>
            </p:cNvPr>
            <p:cNvCxnSpPr>
              <a:cxnSpLocks/>
            </p:cNvCxnSpPr>
            <p:nvPr/>
          </p:nvCxnSpPr>
          <p:spPr>
            <a:xfrm rot="5400000" flipV="1">
              <a:off x="4080165" y="2219534"/>
              <a:ext cx="124691" cy="25763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A86DB4C9-F603-474E-87C7-A964555691BD}"/>
              </a:ext>
            </a:extLst>
          </p:cNvPr>
          <p:cNvGrpSpPr/>
          <p:nvPr/>
        </p:nvGrpSpPr>
        <p:grpSpPr>
          <a:xfrm>
            <a:off x="4498600" y="1630344"/>
            <a:ext cx="7693400" cy="1205345"/>
            <a:chOff x="4498600" y="1630344"/>
            <a:chExt cx="7693400" cy="1205345"/>
          </a:xfrm>
        </p:grpSpPr>
        <p:sp>
          <p:nvSpPr>
            <p:cNvPr id="22" name="Oval 21">
              <a:extLst>
                <a:ext uri="{FF2B5EF4-FFF2-40B4-BE49-F238E27FC236}">
                  <a16:creationId xmlns:a16="http://schemas.microsoft.com/office/drawing/2014/main" id="{F331011E-03F3-48F6-9FC3-03E3D3F8AD9C}"/>
                </a:ext>
              </a:extLst>
            </p:cNvPr>
            <p:cNvSpPr/>
            <p:nvPr/>
          </p:nvSpPr>
          <p:spPr>
            <a:xfrm>
              <a:off x="4498600" y="1630344"/>
              <a:ext cx="1385455" cy="120534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CeA</a:t>
              </a:r>
              <a:endParaRPr lang="en-US" dirty="0"/>
            </a:p>
            <a:p>
              <a:pPr algn="ctr"/>
              <a:r>
                <a:rPr lang="en-US" dirty="0"/>
                <a:t>Neuron</a:t>
              </a:r>
            </a:p>
          </p:txBody>
        </p:sp>
        <p:cxnSp>
          <p:nvCxnSpPr>
            <p:cNvPr id="24" name="Straight Connector 23">
              <a:extLst>
                <a:ext uri="{FF2B5EF4-FFF2-40B4-BE49-F238E27FC236}">
                  <a16:creationId xmlns:a16="http://schemas.microsoft.com/office/drawing/2014/main" id="{A4756F6B-B57C-4F66-A2E2-420FC9628EE9}"/>
                </a:ext>
              </a:extLst>
            </p:cNvPr>
            <p:cNvCxnSpPr>
              <a:stCxn id="22" idx="6"/>
            </p:cNvCxnSpPr>
            <p:nvPr/>
          </p:nvCxnSpPr>
          <p:spPr>
            <a:xfrm flipV="1">
              <a:off x="5884055" y="2040021"/>
              <a:ext cx="6307945" cy="19299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27342EAE-79CC-4972-B361-A97ACF0E7A89}"/>
              </a:ext>
            </a:extLst>
          </p:cNvPr>
          <p:cNvSpPr txBox="1"/>
          <p:nvPr/>
        </p:nvSpPr>
        <p:spPr>
          <a:xfrm rot="21438099">
            <a:off x="10247447" y="2153607"/>
            <a:ext cx="2175164" cy="1077218"/>
          </a:xfrm>
          <a:prstGeom prst="rect">
            <a:avLst/>
          </a:prstGeom>
          <a:noFill/>
        </p:spPr>
        <p:txBody>
          <a:bodyPr wrap="square" rtlCol="0">
            <a:spAutoFit/>
          </a:bodyPr>
          <a:lstStyle/>
          <a:p>
            <a:pPr algn="ctr"/>
            <a:r>
              <a:rPr lang="en-US" sz="3200" dirty="0"/>
              <a:t>Reward</a:t>
            </a:r>
          </a:p>
          <a:p>
            <a:pPr algn="ctr"/>
            <a:r>
              <a:rPr lang="en-US" sz="3200" dirty="0"/>
              <a:t>Areas</a:t>
            </a:r>
          </a:p>
        </p:txBody>
      </p:sp>
      <p:grpSp>
        <p:nvGrpSpPr>
          <p:cNvPr id="16" name="Group 15">
            <a:extLst>
              <a:ext uri="{FF2B5EF4-FFF2-40B4-BE49-F238E27FC236}">
                <a16:creationId xmlns:a16="http://schemas.microsoft.com/office/drawing/2014/main" id="{BAF22CF9-982E-4815-9FF3-27BD2A8DB083}"/>
              </a:ext>
            </a:extLst>
          </p:cNvPr>
          <p:cNvGrpSpPr/>
          <p:nvPr/>
        </p:nvGrpSpPr>
        <p:grpSpPr>
          <a:xfrm flipH="1">
            <a:off x="5738592" y="2485555"/>
            <a:ext cx="2891903" cy="3954523"/>
            <a:chOff x="502467" y="2040021"/>
            <a:chExt cx="2891903" cy="3954523"/>
          </a:xfrm>
        </p:grpSpPr>
        <p:sp>
          <p:nvSpPr>
            <p:cNvPr id="17" name="Isosceles Triangle 16">
              <a:extLst>
                <a:ext uri="{FF2B5EF4-FFF2-40B4-BE49-F238E27FC236}">
                  <a16:creationId xmlns:a16="http://schemas.microsoft.com/office/drawing/2014/main" id="{66D257F7-CF66-4574-AD3B-33E3D609937D}"/>
                </a:ext>
              </a:extLst>
            </p:cNvPr>
            <p:cNvSpPr/>
            <p:nvPr/>
          </p:nvSpPr>
          <p:spPr>
            <a:xfrm>
              <a:off x="502467" y="4668981"/>
              <a:ext cx="2891903" cy="1325563"/>
            </a:xfrm>
            <a:prstGeom prst="triangle">
              <a:avLst>
                <a:gd name="adj" fmla="val 52139"/>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BLA</a:t>
              </a:r>
            </a:p>
            <a:p>
              <a:pPr algn="ctr"/>
              <a:r>
                <a:rPr lang="en-US" sz="2400" dirty="0"/>
                <a:t>ARhGEF6</a:t>
              </a:r>
              <a:r>
                <a:rPr lang="en-US" sz="2400" baseline="30000" dirty="0"/>
                <a:t>-</a:t>
              </a:r>
            </a:p>
          </p:txBody>
        </p:sp>
        <p:sp>
          <p:nvSpPr>
            <p:cNvPr id="18" name="Freeform: Shape 17">
              <a:extLst>
                <a:ext uri="{FF2B5EF4-FFF2-40B4-BE49-F238E27FC236}">
                  <a16:creationId xmlns:a16="http://schemas.microsoft.com/office/drawing/2014/main" id="{30D5EB9D-4CE0-4E37-AB28-98502BBF1C89}"/>
                </a:ext>
              </a:extLst>
            </p:cNvPr>
            <p:cNvSpPr/>
            <p:nvPr/>
          </p:nvSpPr>
          <p:spPr>
            <a:xfrm>
              <a:off x="1968704" y="2241758"/>
              <a:ext cx="1109618" cy="2454935"/>
            </a:xfrm>
            <a:custGeom>
              <a:avLst/>
              <a:gdLst>
                <a:gd name="connsiteX0" fmla="*/ 12497 w 2090679"/>
                <a:gd name="connsiteY0" fmla="*/ 2454935 h 2454935"/>
                <a:gd name="connsiteX1" fmla="*/ 54061 w 2090679"/>
                <a:gd name="connsiteY1" fmla="*/ 958644 h 2454935"/>
                <a:gd name="connsiteX2" fmla="*/ 441988 w 2090679"/>
                <a:gd name="connsiteY2" fmla="*/ 127371 h 2454935"/>
                <a:gd name="connsiteX3" fmla="*/ 2090679 w 2090679"/>
                <a:gd name="connsiteY3" fmla="*/ 16535 h 2454935"/>
              </a:gdLst>
              <a:ahLst/>
              <a:cxnLst>
                <a:cxn ang="0">
                  <a:pos x="connsiteX0" y="connsiteY0"/>
                </a:cxn>
                <a:cxn ang="0">
                  <a:pos x="connsiteX1" y="connsiteY1"/>
                </a:cxn>
                <a:cxn ang="0">
                  <a:pos x="connsiteX2" y="connsiteY2"/>
                </a:cxn>
                <a:cxn ang="0">
                  <a:pos x="connsiteX3" y="connsiteY3"/>
                </a:cxn>
              </a:cxnLst>
              <a:rect l="l" t="t" r="r" b="b"/>
              <a:pathLst>
                <a:path w="2090679" h="2454935">
                  <a:moveTo>
                    <a:pt x="12497" y="2454935"/>
                  </a:moveTo>
                  <a:cubicBezTo>
                    <a:pt x="-2512" y="1900753"/>
                    <a:pt x="-17521" y="1346571"/>
                    <a:pt x="54061" y="958644"/>
                  </a:cubicBezTo>
                  <a:cubicBezTo>
                    <a:pt x="125643" y="570717"/>
                    <a:pt x="102552" y="284389"/>
                    <a:pt x="441988" y="127371"/>
                  </a:cubicBezTo>
                  <a:cubicBezTo>
                    <a:pt x="781424" y="-29647"/>
                    <a:pt x="1436051" y="-6556"/>
                    <a:pt x="2090679" y="16535"/>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63DD4BD1-CAD1-4DF2-9233-C5A0D3C3A024}"/>
                </a:ext>
              </a:extLst>
            </p:cNvPr>
            <p:cNvCxnSpPr/>
            <p:nvPr/>
          </p:nvCxnSpPr>
          <p:spPr>
            <a:xfrm flipV="1">
              <a:off x="3089555" y="2040021"/>
              <a:ext cx="124691" cy="25763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EB6B5C6-203E-4753-B546-574E1FC0E18D}"/>
                </a:ext>
              </a:extLst>
            </p:cNvPr>
            <p:cNvCxnSpPr>
              <a:cxnSpLocks/>
            </p:cNvCxnSpPr>
            <p:nvPr/>
          </p:nvCxnSpPr>
          <p:spPr>
            <a:xfrm rot="5400000" flipV="1">
              <a:off x="3151901" y="2219534"/>
              <a:ext cx="124691" cy="25763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1" name="Freeform: Shape 30">
            <a:extLst>
              <a:ext uri="{FF2B5EF4-FFF2-40B4-BE49-F238E27FC236}">
                <a16:creationId xmlns:a16="http://schemas.microsoft.com/office/drawing/2014/main" id="{23353E65-F09F-4583-ADCF-CBF8E5849E9D}"/>
              </a:ext>
            </a:extLst>
          </p:cNvPr>
          <p:cNvSpPr/>
          <p:nvPr/>
        </p:nvSpPr>
        <p:spPr>
          <a:xfrm>
            <a:off x="7154208" y="2687292"/>
            <a:ext cx="5037791" cy="2454935"/>
          </a:xfrm>
          <a:custGeom>
            <a:avLst/>
            <a:gdLst>
              <a:gd name="connsiteX0" fmla="*/ 12497 w 2090679"/>
              <a:gd name="connsiteY0" fmla="*/ 2454935 h 2454935"/>
              <a:gd name="connsiteX1" fmla="*/ 54061 w 2090679"/>
              <a:gd name="connsiteY1" fmla="*/ 958644 h 2454935"/>
              <a:gd name="connsiteX2" fmla="*/ 441988 w 2090679"/>
              <a:gd name="connsiteY2" fmla="*/ 127371 h 2454935"/>
              <a:gd name="connsiteX3" fmla="*/ 2090679 w 2090679"/>
              <a:gd name="connsiteY3" fmla="*/ 16535 h 2454935"/>
            </a:gdLst>
            <a:ahLst/>
            <a:cxnLst>
              <a:cxn ang="0">
                <a:pos x="connsiteX0" y="connsiteY0"/>
              </a:cxn>
              <a:cxn ang="0">
                <a:pos x="connsiteX1" y="connsiteY1"/>
              </a:cxn>
              <a:cxn ang="0">
                <a:pos x="connsiteX2" y="connsiteY2"/>
              </a:cxn>
              <a:cxn ang="0">
                <a:pos x="connsiteX3" y="connsiteY3"/>
              </a:cxn>
            </a:cxnLst>
            <a:rect l="l" t="t" r="r" b="b"/>
            <a:pathLst>
              <a:path w="2090679" h="2454935">
                <a:moveTo>
                  <a:pt x="12497" y="2454935"/>
                </a:moveTo>
                <a:cubicBezTo>
                  <a:pt x="-2512" y="1900753"/>
                  <a:pt x="-17521" y="1346571"/>
                  <a:pt x="54061" y="958644"/>
                </a:cubicBezTo>
                <a:cubicBezTo>
                  <a:pt x="125643" y="570717"/>
                  <a:pt x="102552" y="284389"/>
                  <a:pt x="441988" y="127371"/>
                </a:cubicBezTo>
                <a:cubicBezTo>
                  <a:pt x="781424" y="-29647"/>
                  <a:pt x="1436051" y="-6556"/>
                  <a:pt x="2090679" y="16535"/>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A5115BA-1688-4CB5-B792-8208A98D8C39}"/>
              </a:ext>
            </a:extLst>
          </p:cNvPr>
          <p:cNvSpPr/>
          <p:nvPr/>
        </p:nvSpPr>
        <p:spPr>
          <a:xfrm>
            <a:off x="8069593" y="4196046"/>
            <a:ext cx="1227076" cy="106340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BLA</a:t>
            </a:r>
          </a:p>
          <a:p>
            <a:pPr algn="ctr"/>
            <a:r>
              <a:rPr lang="en-US" dirty="0"/>
              <a:t>GABA</a:t>
            </a:r>
          </a:p>
        </p:txBody>
      </p:sp>
      <p:sp>
        <p:nvSpPr>
          <p:cNvPr id="34" name="Oval 33">
            <a:extLst>
              <a:ext uri="{FF2B5EF4-FFF2-40B4-BE49-F238E27FC236}">
                <a16:creationId xmlns:a16="http://schemas.microsoft.com/office/drawing/2014/main" id="{3CC2A53E-876D-4845-979B-003EDFBC7670}"/>
              </a:ext>
            </a:extLst>
          </p:cNvPr>
          <p:cNvSpPr/>
          <p:nvPr/>
        </p:nvSpPr>
        <p:spPr>
          <a:xfrm>
            <a:off x="9002063" y="5777296"/>
            <a:ext cx="1227076" cy="106340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BLA</a:t>
            </a:r>
          </a:p>
          <a:p>
            <a:pPr algn="ctr"/>
            <a:r>
              <a:rPr lang="en-US" dirty="0"/>
              <a:t>GABA</a:t>
            </a:r>
          </a:p>
        </p:txBody>
      </p:sp>
      <p:grpSp>
        <p:nvGrpSpPr>
          <p:cNvPr id="39" name="Group 38">
            <a:extLst>
              <a:ext uri="{FF2B5EF4-FFF2-40B4-BE49-F238E27FC236}">
                <a16:creationId xmlns:a16="http://schemas.microsoft.com/office/drawing/2014/main" id="{17F2C07E-6CBB-4AAD-BA6B-DF4A511CD4FD}"/>
              </a:ext>
            </a:extLst>
          </p:cNvPr>
          <p:cNvGrpSpPr/>
          <p:nvPr/>
        </p:nvGrpSpPr>
        <p:grpSpPr>
          <a:xfrm>
            <a:off x="8813390" y="5272459"/>
            <a:ext cx="449273" cy="622060"/>
            <a:chOff x="8773331" y="5309672"/>
            <a:chExt cx="449273" cy="622060"/>
          </a:xfrm>
        </p:grpSpPr>
        <p:cxnSp>
          <p:nvCxnSpPr>
            <p:cNvPr id="35" name="Straight Connector 34">
              <a:extLst>
                <a:ext uri="{FF2B5EF4-FFF2-40B4-BE49-F238E27FC236}">
                  <a16:creationId xmlns:a16="http://schemas.microsoft.com/office/drawing/2014/main" id="{FCF208F6-9337-4495-89DC-F7DD1AE5BA25}"/>
                </a:ext>
              </a:extLst>
            </p:cNvPr>
            <p:cNvCxnSpPr>
              <a:cxnSpLocks/>
            </p:cNvCxnSpPr>
            <p:nvPr/>
          </p:nvCxnSpPr>
          <p:spPr>
            <a:xfrm flipH="1" flipV="1">
              <a:off x="8773331" y="5387780"/>
              <a:ext cx="238918" cy="11332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75F04D0-77ED-438E-AF61-5FDA94234DB1}"/>
                </a:ext>
              </a:extLst>
            </p:cNvPr>
            <p:cNvCxnSpPr/>
            <p:nvPr/>
          </p:nvCxnSpPr>
          <p:spPr>
            <a:xfrm flipH="1" flipV="1">
              <a:off x="9014001" y="5485950"/>
              <a:ext cx="208603" cy="44578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45AE571-EA9A-4C53-8A00-D4A7CA90737F}"/>
                </a:ext>
              </a:extLst>
            </p:cNvPr>
            <p:cNvCxnSpPr>
              <a:cxnSpLocks/>
            </p:cNvCxnSpPr>
            <p:nvPr/>
          </p:nvCxnSpPr>
          <p:spPr>
            <a:xfrm flipV="1">
              <a:off x="9011460" y="5309672"/>
              <a:ext cx="106842" cy="17672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4D006413-99A6-4C27-92CF-DB04A63C17FD}"/>
              </a:ext>
            </a:extLst>
          </p:cNvPr>
          <p:cNvGrpSpPr/>
          <p:nvPr/>
        </p:nvGrpSpPr>
        <p:grpSpPr>
          <a:xfrm rot="15528893">
            <a:off x="7814318" y="5035937"/>
            <a:ext cx="435418" cy="649770"/>
            <a:chOff x="8787186" y="5281962"/>
            <a:chExt cx="435418" cy="649770"/>
          </a:xfrm>
        </p:grpSpPr>
        <p:cxnSp>
          <p:nvCxnSpPr>
            <p:cNvPr id="41" name="Straight Connector 40">
              <a:extLst>
                <a:ext uri="{FF2B5EF4-FFF2-40B4-BE49-F238E27FC236}">
                  <a16:creationId xmlns:a16="http://schemas.microsoft.com/office/drawing/2014/main" id="{B3A96734-1DE8-4FFF-9294-77898501C7A0}"/>
                </a:ext>
              </a:extLst>
            </p:cNvPr>
            <p:cNvCxnSpPr>
              <a:cxnSpLocks/>
            </p:cNvCxnSpPr>
            <p:nvPr/>
          </p:nvCxnSpPr>
          <p:spPr>
            <a:xfrm flipH="1" flipV="1">
              <a:off x="8787186" y="5387780"/>
              <a:ext cx="238918" cy="11332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0440EC6-E0BF-4D01-B4AE-8FDC3AEA46EA}"/>
                </a:ext>
              </a:extLst>
            </p:cNvPr>
            <p:cNvCxnSpPr/>
            <p:nvPr/>
          </p:nvCxnSpPr>
          <p:spPr>
            <a:xfrm flipH="1" flipV="1">
              <a:off x="9014001" y="5485950"/>
              <a:ext cx="208603" cy="44578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8EE2EF3-B177-44C2-9F2D-76816B32A619}"/>
                </a:ext>
              </a:extLst>
            </p:cNvPr>
            <p:cNvCxnSpPr>
              <a:cxnSpLocks/>
            </p:cNvCxnSpPr>
            <p:nvPr/>
          </p:nvCxnSpPr>
          <p:spPr>
            <a:xfrm flipV="1">
              <a:off x="9025315" y="5281962"/>
              <a:ext cx="106842" cy="17672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30901485-25F2-4801-B197-F42E3DCD695A}"/>
              </a:ext>
            </a:extLst>
          </p:cNvPr>
          <p:cNvGrpSpPr/>
          <p:nvPr/>
        </p:nvGrpSpPr>
        <p:grpSpPr>
          <a:xfrm>
            <a:off x="9388187" y="4577397"/>
            <a:ext cx="2867579" cy="1276872"/>
            <a:chOff x="9388187" y="4577397"/>
            <a:chExt cx="2867579" cy="1276872"/>
          </a:xfrm>
        </p:grpSpPr>
        <p:grpSp>
          <p:nvGrpSpPr>
            <p:cNvPr id="46" name="Group 45">
              <a:extLst>
                <a:ext uri="{FF2B5EF4-FFF2-40B4-BE49-F238E27FC236}">
                  <a16:creationId xmlns:a16="http://schemas.microsoft.com/office/drawing/2014/main" id="{37429A60-C808-4DBF-AB38-ECF2604A5FE5}"/>
                </a:ext>
              </a:extLst>
            </p:cNvPr>
            <p:cNvGrpSpPr/>
            <p:nvPr/>
          </p:nvGrpSpPr>
          <p:grpSpPr>
            <a:xfrm rot="17346373">
              <a:off x="10459936" y="3505648"/>
              <a:ext cx="724082" cy="2867579"/>
              <a:chOff x="8773331" y="5309672"/>
              <a:chExt cx="724082" cy="2867579"/>
            </a:xfrm>
          </p:grpSpPr>
          <p:cxnSp>
            <p:nvCxnSpPr>
              <p:cNvPr id="47" name="Straight Connector 46">
                <a:extLst>
                  <a:ext uri="{FF2B5EF4-FFF2-40B4-BE49-F238E27FC236}">
                    <a16:creationId xmlns:a16="http://schemas.microsoft.com/office/drawing/2014/main" id="{D4648817-59DF-41FC-8B63-031B6E8F6A93}"/>
                  </a:ext>
                </a:extLst>
              </p:cNvPr>
              <p:cNvCxnSpPr>
                <a:cxnSpLocks/>
              </p:cNvCxnSpPr>
              <p:nvPr/>
            </p:nvCxnSpPr>
            <p:spPr>
              <a:xfrm flipH="1" flipV="1">
                <a:off x="8773331" y="5387780"/>
                <a:ext cx="238918" cy="11332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E34365C-4242-469F-A7BC-A359C742F9EE}"/>
                  </a:ext>
                </a:extLst>
              </p:cNvPr>
              <p:cNvCxnSpPr>
                <a:cxnSpLocks/>
              </p:cNvCxnSpPr>
              <p:nvPr/>
            </p:nvCxnSpPr>
            <p:spPr>
              <a:xfrm rot="4253627" flipH="1">
                <a:off x="8095845" y="6775684"/>
                <a:ext cx="2772657" cy="3047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57EFF4D-D9A9-4360-B771-33B3A9AA71B2}"/>
                  </a:ext>
                </a:extLst>
              </p:cNvPr>
              <p:cNvCxnSpPr>
                <a:cxnSpLocks/>
              </p:cNvCxnSpPr>
              <p:nvPr/>
            </p:nvCxnSpPr>
            <p:spPr>
              <a:xfrm flipV="1">
                <a:off x="9011460" y="5309672"/>
                <a:ext cx="106842" cy="17672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A126B8FA-6167-4EC4-B335-6FF8EC0EF09D}"/>
                </a:ext>
              </a:extLst>
            </p:cNvPr>
            <p:cNvGrpSpPr/>
            <p:nvPr/>
          </p:nvGrpSpPr>
          <p:grpSpPr>
            <a:xfrm rot="14742106">
              <a:off x="10123803" y="4765508"/>
              <a:ext cx="893217" cy="1284306"/>
              <a:chOff x="8773331" y="5309672"/>
              <a:chExt cx="893217" cy="1122432"/>
            </a:xfrm>
          </p:grpSpPr>
          <p:cxnSp>
            <p:nvCxnSpPr>
              <p:cNvPr id="52" name="Straight Connector 51">
                <a:extLst>
                  <a:ext uri="{FF2B5EF4-FFF2-40B4-BE49-F238E27FC236}">
                    <a16:creationId xmlns:a16="http://schemas.microsoft.com/office/drawing/2014/main" id="{F569BA78-F91C-4A5C-B077-7B54CAF1B297}"/>
                  </a:ext>
                </a:extLst>
              </p:cNvPr>
              <p:cNvCxnSpPr>
                <a:cxnSpLocks/>
              </p:cNvCxnSpPr>
              <p:nvPr/>
            </p:nvCxnSpPr>
            <p:spPr>
              <a:xfrm flipH="1" flipV="1">
                <a:off x="8773331" y="5387780"/>
                <a:ext cx="238918" cy="11332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0563552-ED99-40FA-9CC9-2712A07548B0}"/>
                  </a:ext>
                </a:extLst>
              </p:cNvPr>
              <p:cNvCxnSpPr>
                <a:cxnSpLocks/>
              </p:cNvCxnSpPr>
              <p:nvPr/>
            </p:nvCxnSpPr>
            <p:spPr>
              <a:xfrm rot="4253627" flipH="1">
                <a:off x="8874267" y="5639822"/>
                <a:ext cx="1060112" cy="52445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4DA35E5-427B-42F7-AEBA-4A90F407C9F7}"/>
                  </a:ext>
                </a:extLst>
              </p:cNvPr>
              <p:cNvCxnSpPr>
                <a:cxnSpLocks/>
              </p:cNvCxnSpPr>
              <p:nvPr/>
            </p:nvCxnSpPr>
            <p:spPr>
              <a:xfrm flipV="1">
                <a:off x="9011460" y="5309672"/>
                <a:ext cx="106842" cy="17672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7" name="TextBox 56">
            <a:extLst>
              <a:ext uri="{FF2B5EF4-FFF2-40B4-BE49-F238E27FC236}">
                <a16:creationId xmlns:a16="http://schemas.microsoft.com/office/drawing/2014/main" id="{415C8523-EBC7-4184-B037-FDD7FEF89F85}"/>
              </a:ext>
            </a:extLst>
          </p:cNvPr>
          <p:cNvSpPr txBox="1"/>
          <p:nvPr/>
        </p:nvSpPr>
        <p:spPr>
          <a:xfrm>
            <a:off x="9610086" y="4129883"/>
            <a:ext cx="2633111" cy="523220"/>
          </a:xfrm>
          <a:prstGeom prst="rect">
            <a:avLst/>
          </a:prstGeom>
          <a:noFill/>
        </p:spPr>
        <p:txBody>
          <a:bodyPr wrap="square" rtlCol="0">
            <a:spAutoFit/>
          </a:bodyPr>
          <a:lstStyle/>
          <a:p>
            <a:pPr algn="ctr"/>
            <a:r>
              <a:rPr lang="en-US" sz="2800" dirty="0"/>
              <a:t>Serotonin Inputs</a:t>
            </a:r>
          </a:p>
        </p:txBody>
      </p:sp>
      <p:sp>
        <p:nvSpPr>
          <p:cNvPr id="59" name="TextBox 58">
            <a:extLst>
              <a:ext uri="{FF2B5EF4-FFF2-40B4-BE49-F238E27FC236}">
                <a16:creationId xmlns:a16="http://schemas.microsoft.com/office/drawing/2014/main" id="{3FB899FA-3594-4232-8F28-68AEBDC8A46F}"/>
              </a:ext>
            </a:extLst>
          </p:cNvPr>
          <p:cNvSpPr txBox="1"/>
          <p:nvPr/>
        </p:nvSpPr>
        <p:spPr>
          <a:xfrm>
            <a:off x="7889826" y="3261719"/>
            <a:ext cx="1518493" cy="954107"/>
          </a:xfrm>
          <a:prstGeom prst="rect">
            <a:avLst/>
          </a:prstGeom>
          <a:noFill/>
        </p:spPr>
        <p:txBody>
          <a:bodyPr wrap="square" rtlCol="0">
            <a:spAutoFit/>
          </a:bodyPr>
          <a:lstStyle/>
          <a:p>
            <a:pPr algn="ctr"/>
            <a:r>
              <a:rPr lang="en-US" sz="1400" dirty="0"/>
              <a:t>70% of BLA pyramidal neurons receive tonic inhibition</a:t>
            </a:r>
          </a:p>
        </p:txBody>
      </p:sp>
      <p:sp>
        <p:nvSpPr>
          <p:cNvPr id="60" name="Lightning Bolt 59">
            <a:extLst>
              <a:ext uri="{FF2B5EF4-FFF2-40B4-BE49-F238E27FC236}">
                <a16:creationId xmlns:a16="http://schemas.microsoft.com/office/drawing/2014/main" id="{38FFE909-5323-4DB7-BBC8-00DB784D1459}"/>
              </a:ext>
            </a:extLst>
          </p:cNvPr>
          <p:cNvSpPr/>
          <p:nvPr/>
        </p:nvSpPr>
        <p:spPr>
          <a:xfrm>
            <a:off x="7586873" y="3872885"/>
            <a:ext cx="389285" cy="761998"/>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E7FE702D-0A08-41CC-82E0-6DD5678EBD20}"/>
              </a:ext>
            </a:extLst>
          </p:cNvPr>
          <p:cNvSpPr/>
          <p:nvPr/>
        </p:nvSpPr>
        <p:spPr>
          <a:xfrm>
            <a:off x="-6804" y="6467679"/>
            <a:ext cx="8655876" cy="215444"/>
          </a:xfrm>
          <a:prstGeom prst="rect">
            <a:avLst/>
          </a:prstGeom>
        </p:spPr>
        <p:txBody>
          <a:bodyPr wrap="square">
            <a:spAutoFit/>
          </a:bodyPr>
          <a:lstStyle/>
          <a:p>
            <a:r>
              <a:rPr lang="en-US" sz="800" dirty="0" err="1">
                <a:latin typeface="Segoe UI" panose="020B0502040204020203" pitchFamily="34" charset="0"/>
              </a:rPr>
              <a:t>Marowsky</a:t>
            </a:r>
            <a:r>
              <a:rPr lang="en-US" sz="800" dirty="0">
                <a:latin typeface="Segoe UI" panose="020B0502040204020203" pitchFamily="34" charset="0"/>
              </a:rPr>
              <a:t>, A., et al. (2012). "Tonic Inhibition in Principal Cells of the Amygdala: A Central Role for α3 Subunit-Containing GABAA Receptors." </a:t>
            </a:r>
            <a:r>
              <a:rPr lang="en-US" sz="800" u="sng" dirty="0">
                <a:latin typeface="Segoe UI" panose="020B0502040204020203" pitchFamily="34" charset="0"/>
              </a:rPr>
              <a:t>The journal of neuroscience </a:t>
            </a:r>
            <a:r>
              <a:rPr lang="en-US" sz="800" b="1" u="sng" dirty="0">
                <a:latin typeface="Segoe UI" panose="020B0502040204020203" pitchFamily="34" charset="0"/>
              </a:rPr>
              <a:t>32</a:t>
            </a:r>
            <a:r>
              <a:rPr lang="en-US" sz="800" u="sng" dirty="0">
                <a:latin typeface="Segoe UI" panose="020B0502040204020203" pitchFamily="34" charset="0"/>
              </a:rPr>
              <a:t>(25): 8611-8619.</a:t>
            </a:r>
          </a:p>
        </p:txBody>
      </p:sp>
      <p:sp>
        <p:nvSpPr>
          <p:cNvPr id="62" name="Lightning Bolt 61">
            <a:extLst>
              <a:ext uri="{FF2B5EF4-FFF2-40B4-BE49-F238E27FC236}">
                <a16:creationId xmlns:a16="http://schemas.microsoft.com/office/drawing/2014/main" id="{E138B038-679E-4F60-9A5B-D681A7F185CB}"/>
              </a:ext>
            </a:extLst>
          </p:cNvPr>
          <p:cNvSpPr/>
          <p:nvPr/>
        </p:nvSpPr>
        <p:spPr>
          <a:xfrm rot="1410714">
            <a:off x="9509231" y="4873305"/>
            <a:ext cx="389285" cy="761998"/>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Lightning Bolt 62">
            <a:extLst>
              <a:ext uri="{FF2B5EF4-FFF2-40B4-BE49-F238E27FC236}">
                <a16:creationId xmlns:a16="http://schemas.microsoft.com/office/drawing/2014/main" id="{FD34DD4D-03EC-4BC7-A32C-14B387A3CED9}"/>
              </a:ext>
            </a:extLst>
          </p:cNvPr>
          <p:cNvSpPr/>
          <p:nvPr/>
        </p:nvSpPr>
        <p:spPr>
          <a:xfrm rot="20325875">
            <a:off x="6087951" y="4837114"/>
            <a:ext cx="389285" cy="761998"/>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Lightning Bolt 63">
            <a:extLst>
              <a:ext uri="{FF2B5EF4-FFF2-40B4-BE49-F238E27FC236}">
                <a16:creationId xmlns:a16="http://schemas.microsoft.com/office/drawing/2014/main" id="{7FAD45A2-473A-4046-8E76-6161F46181D3}"/>
              </a:ext>
            </a:extLst>
          </p:cNvPr>
          <p:cNvSpPr/>
          <p:nvPr/>
        </p:nvSpPr>
        <p:spPr>
          <a:xfrm rot="14807636">
            <a:off x="4503555" y="2927055"/>
            <a:ext cx="389285" cy="761998"/>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3F88F86A-2297-4815-B1A8-1ECEC619C36B}"/>
              </a:ext>
            </a:extLst>
          </p:cNvPr>
          <p:cNvSpPr txBox="1"/>
          <p:nvPr/>
        </p:nvSpPr>
        <p:spPr>
          <a:xfrm rot="21438099">
            <a:off x="8616038" y="1504324"/>
            <a:ext cx="3691625" cy="584775"/>
          </a:xfrm>
          <a:prstGeom prst="rect">
            <a:avLst/>
          </a:prstGeom>
          <a:noFill/>
        </p:spPr>
        <p:txBody>
          <a:bodyPr wrap="square" rtlCol="0">
            <a:spAutoFit/>
          </a:bodyPr>
          <a:lstStyle/>
          <a:p>
            <a:pPr algn="ctr"/>
            <a:r>
              <a:rPr lang="en-US" sz="3200" dirty="0"/>
              <a:t>Normal Movements</a:t>
            </a:r>
          </a:p>
        </p:txBody>
      </p:sp>
      <p:pic>
        <p:nvPicPr>
          <p:cNvPr id="67" name="Picture 66">
            <a:extLst>
              <a:ext uri="{FF2B5EF4-FFF2-40B4-BE49-F238E27FC236}">
                <a16:creationId xmlns:a16="http://schemas.microsoft.com/office/drawing/2014/main" id="{72413183-6BA7-45D7-AFBA-B9CAE947CBD2}"/>
              </a:ext>
            </a:extLst>
          </p:cNvPr>
          <p:cNvPicPr>
            <a:picLocks noChangeAspect="1"/>
          </p:cNvPicPr>
          <p:nvPr/>
        </p:nvPicPr>
        <p:blipFill>
          <a:blip r:embed="rId2"/>
          <a:stretch>
            <a:fillRect/>
          </a:stretch>
        </p:blipFill>
        <p:spPr>
          <a:xfrm>
            <a:off x="82493" y="922864"/>
            <a:ext cx="2200367" cy="1463473"/>
          </a:xfrm>
          <a:prstGeom prst="rect">
            <a:avLst/>
          </a:prstGeom>
        </p:spPr>
      </p:pic>
      <p:sp>
        <p:nvSpPr>
          <p:cNvPr id="68" name="&quot;Not Allowed&quot; Symbol 67">
            <a:extLst>
              <a:ext uri="{FF2B5EF4-FFF2-40B4-BE49-F238E27FC236}">
                <a16:creationId xmlns:a16="http://schemas.microsoft.com/office/drawing/2014/main" id="{ED09CF14-4043-4320-B89B-A44C59F90F61}"/>
              </a:ext>
            </a:extLst>
          </p:cNvPr>
          <p:cNvSpPr/>
          <p:nvPr/>
        </p:nvSpPr>
        <p:spPr>
          <a:xfrm>
            <a:off x="6194322" y="5134903"/>
            <a:ext cx="1927114" cy="1573397"/>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quot;Not Allowed&quot; Symbol 68">
            <a:extLst>
              <a:ext uri="{FF2B5EF4-FFF2-40B4-BE49-F238E27FC236}">
                <a16:creationId xmlns:a16="http://schemas.microsoft.com/office/drawing/2014/main" id="{1A0D9AFD-854C-430A-BDED-480ED1854C06}"/>
              </a:ext>
            </a:extLst>
          </p:cNvPr>
          <p:cNvSpPr/>
          <p:nvPr/>
        </p:nvSpPr>
        <p:spPr>
          <a:xfrm>
            <a:off x="4271326" y="1464262"/>
            <a:ext cx="1927114" cy="1573397"/>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TextBox 69">
            <a:extLst>
              <a:ext uri="{FF2B5EF4-FFF2-40B4-BE49-F238E27FC236}">
                <a16:creationId xmlns:a16="http://schemas.microsoft.com/office/drawing/2014/main" id="{C0C7B6DE-16CC-4502-B2E8-D4978C19A677}"/>
              </a:ext>
            </a:extLst>
          </p:cNvPr>
          <p:cNvSpPr txBox="1"/>
          <p:nvPr/>
        </p:nvSpPr>
        <p:spPr>
          <a:xfrm rot="21438099">
            <a:off x="8715930" y="1475123"/>
            <a:ext cx="3691625" cy="584775"/>
          </a:xfrm>
          <a:prstGeom prst="rect">
            <a:avLst/>
          </a:prstGeom>
          <a:noFill/>
        </p:spPr>
        <p:txBody>
          <a:bodyPr wrap="square" rtlCol="0">
            <a:spAutoFit/>
          </a:bodyPr>
          <a:lstStyle/>
          <a:p>
            <a:pPr algn="ctr"/>
            <a:r>
              <a:rPr lang="en-US" sz="3200" dirty="0"/>
              <a:t>Cataplexy</a:t>
            </a:r>
          </a:p>
        </p:txBody>
      </p:sp>
      <p:sp>
        <p:nvSpPr>
          <p:cNvPr id="71" name="TextBox 70">
            <a:extLst>
              <a:ext uri="{FF2B5EF4-FFF2-40B4-BE49-F238E27FC236}">
                <a16:creationId xmlns:a16="http://schemas.microsoft.com/office/drawing/2014/main" id="{B56CC3ED-38AC-465E-8AFC-B6C667252A29}"/>
              </a:ext>
            </a:extLst>
          </p:cNvPr>
          <p:cNvSpPr txBox="1"/>
          <p:nvPr/>
        </p:nvSpPr>
        <p:spPr>
          <a:xfrm>
            <a:off x="0" y="3422634"/>
            <a:ext cx="12192000" cy="646331"/>
          </a:xfrm>
          <a:prstGeom prst="rect">
            <a:avLst/>
          </a:prstGeom>
          <a:solidFill>
            <a:schemeClr val="bg1">
              <a:alpha val="70000"/>
            </a:schemeClr>
          </a:solidFill>
        </p:spPr>
        <p:txBody>
          <a:bodyPr wrap="square" rtlCol="0">
            <a:spAutoFit/>
          </a:bodyPr>
          <a:lstStyle/>
          <a:p>
            <a:pPr algn="ctr"/>
            <a:r>
              <a:rPr lang="en-US" sz="3600" dirty="0">
                <a:effectLst>
                  <a:outerShdw blurRad="38100" dist="38100" dir="2700000" algn="tl">
                    <a:srgbClr val="000000">
                      <a:alpha val="43137"/>
                    </a:srgbClr>
                  </a:outerShdw>
                </a:effectLst>
              </a:rPr>
              <a:t>So where do psychedelics fit in?</a:t>
            </a:r>
          </a:p>
        </p:txBody>
      </p:sp>
      <p:sp>
        <p:nvSpPr>
          <p:cNvPr id="72" name="Rectangle 71">
            <a:extLst>
              <a:ext uri="{FF2B5EF4-FFF2-40B4-BE49-F238E27FC236}">
                <a16:creationId xmlns:a16="http://schemas.microsoft.com/office/drawing/2014/main" id="{FA93ABC0-7772-4AF4-B4D7-D7F2B89BEE70}"/>
              </a:ext>
            </a:extLst>
          </p:cNvPr>
          <p:cNvSpPr/>
          <p:nvPr/>
        </p:nvSpPr>
        <p:spPr>
          <a:xfrm>
            <a:off x="-5659" y="6613894"/>
            <a:ext cx="6137360" cy="215444"/>
          </a:xfrm>
          <a:prstGeom prst="rect">
            <a:avLst/>
          </a:prstGeom>
        </p:spPr>
        <p:txBody>
          <a:bodyPr wrap="square">
            <a:spAutoFit/>
          </a:bodyPr>
          <a:lstStyle/>
          <a:p>
            <a:r>
              <a:rPr lang="en-US" sz="800" dirty="0" err="1">
                <a:latin typeface="Segoe UI" panose="020B0502040204020203" pitchFamily="34" charset="0"/>
              </a:rPr>
              <a:t>Rainnie</a:t>
            </a:r>
            <a:r>
              <a:rPr lang="en-US" sz="800" dirty="0">
                <a:latin typeface="Segoe UI" panose="020B0502040204020203" pitchFamily="34" charset="0"/>
              </a:rPr>
              <a:t>, D. G. (1999). "Serotonergic modulation of neurotransmission in the rat basolateral amygdala." </a:t>
            </a:r>
            <a:r>
              <a:rPr lang="en-US" sz="800" u="sng" dirty="0">
                <a:latin typeface="Segoe UI" panose="020B0502040204020203" pitchFamily="34" charset="0"/>
              </a:rPr>
              <a:t>J </a:t>
            </a:r>
            <a:r>
              <a:rPr lang="en-US" sz="800" u="sng" dirty="0" err="1">
                <a:latin typeface="Segoe UI" panose="020B0502040204020203" pitchFamily="34" charset="0"/>
              </a:rPr>
              <a:t>Neurophysiol</a:t>
            </a:r>
            <a:r>
              <a:rPr lang="en-US" sz="800" u="sng" dirty="0">
                <a:latin typeface="Segoe UI" panose="020B0502040204020203" pitchFamily="34" charset="0"/>
              </a:rPr>
              <a:t> </a:t>
            </a:r>
            <a:r>
              <a:rPr lang="en-US" sz="800" b="1" u="sng" dirty="0">
                <a:latin typeface="Segoe UI" panose="020B0502040204020203" pitchFamily="34" charset="0"/>
              </a:rPr>
              <a:t>82</a:t>
            </a:r>
            <a:r>
              <a:rPr lang="en-US" sz="800" u="sng" dirty="0">
                <a:latin typeface="Segoe UI" panose="020B0502040204020203" pitchFamily="34" charset="0"/>
              </a:rPr>
              <a:t>(1): 69-85.</a:t>
            </a:r>
          </a:p>
        </p:txBody>
      </p:sp>
    </p:spTree>
    <p:extLst>
      <p:ext uri="{BB962C8B-B14F-4D97-AF65-F5344CB8AC3E}">
        <p14:creationId xmlns:p14="http://schemas.microsoft.com/office/powerpoint/2010/main" val="268159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fade">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fade">
                                      <p:cBhvr>
                                        <p:cTn id="41" dur="1000"/>
                                        <p:tgtEl>
                                          <p:spTgt spid="60"/>
                                        </p:tgtEl>
                                      </p:cBhvr>
                                    </p:animEffect>
                                  </p:childTnLst>
                                </p:cTn>
                              </p:par>
                              <p:par>
                                <p:cTn id="42" presetID="26" presetClass="emph" presetSubtype="0" repeatCount="indefinite" fill="hold" grpId="1" nodeType="withEffect">
                                  <p:stCondLst>
                                    <p:cond delay="0"/>
                                  </p:stCondLst>
                                  <p:childTnLst>
                                    <p:animEffect transition="out" filter="fade">
                                      <p:cBhvr>
                                        <p:cTn id="43" dur="1000" tmFilter="0, 0; .2, .5; .8, .5; 1, 0"/>
                                        <p:tgtEl>
                                          <p:spTgt spid="60"/>
                                        </p:tgtEl>
                                      </p:cBhvr>
                                    </p:animEffect>
                                    <p:animScale>
                                      <p:cBhvr>
                                        <p:cTn id="44" dur="500" autoRev="1" fill="hold"/>
                                        <p:tgtEl>
                                          <p:spTgt spid="60"/>
                                        </p:tgtEl>
                                      </p:cBhvr>
                                      <p:by x="105000" y="105000"/>
                                    </p:animScale>
                                  </p:childTnLst>
                                </p:cTn>
                              </p:par>
                              <p:par>
                                <p:cTn id="45" presetID="10" presetClass="entr" presetSubtype="0"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par>
                                <p:cTn id="53" presetID="26" presetClass="emph" presetSubtype="0" repeatCount="indefinite" fill="hold" grpId="1" nodeType="withEffect">
                                  <p:stCondLst>
                                    <p:cond delay="0"/>
                                  </p:stCondLst>
                                  <p:childTnLst>
                                    <p:animEffect transition="out" filter="fade">
                                      <p:cBhvr>
                                        <p:cTn id="54" dur="500" tmFilter="0, 0; .2, .5; .8, .5; 1, 0"/>
                                        <p:tgtEl>
                                          <p:spTgt spid="62"/>
                                        </p:tgtEl>
                                      </p:cBhvr>
                                    </p:animEffect>
                                    <p:animScale>
                                      <p:cBhvr>
                                        <p:cTn id="55" dur="250" autoRev="1" fill="hold"/>
                                        <p:tgtEl>
                                          <p:spTgt spid="62"/>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500"/>
                                        <p:tgtEl>
                                          <p:spTgt spid="63"/>
                                        </p:tgtEl>
                                      </p:cBhvr>
                                    </p:animEffect>
                                  </p:childTnLst>
                                </p:cTn>
                              </p:par>
                              <p:par>
                                <p:cTn id="61" presetID="26" presetClass="emph" presetSubtype="0" repeatCount="indefinite" fill="hold" grpId="1" nodeType="withEffect">
                                  <p:stCondLst>
                                    <p:cond delay="0"/>
                                  </p:stCondLst>
                                  <p:childTnLst>
                                    <p:animEffect transition="out" filter="fade">
                                      <p:cBhvr>
                                        <p:cTn id="62" dur="500" tmFilter="0, 0; .2, .5; .8, .5; 1, 0"/>
                                        <p:tgtEl>
                                          <p:spTgt spid="63"/>
                                        </p:tgtEl>
                                      </p:cBhvr>
                                    </p:animEffect>
                                    <p:animScale>
                                      <p:cBhvr>
                                        <p:cTn id="63" dur="250" autoRev="1" fill="hold"/>
                                        <p:tgtEl>
                                          <p:spTgt spid="63"/>
                                        </p:tgtEl>
                                      </p:cBhvr>
                                      <p:by x="105000" y="105000"/>
                                    </p:animScale>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fade">
                                      <p:cBhvr>
                                        <p:cTn id="68" dur="500"/>
                                        <p:tgtEl>
                                          <p:spTgt spid="64"/>
                                        </p:tgtEl>
                                      </p:cBhvr>
                                    </p:animEffect>
                                  </p:childTnLst>
                                </p:cTn>
                              </p:par>
                              <p:par>
                                <p:cTn id="69" presetID="26" presetClass="emph" presetSubtype="0" repeatCount="indefinite" fill="hold" grpId="1" nodeType="withEffect">
                                  <p:stCondLst>
                                    <p:cond delay="0"/>
                                  </p:stCondLst>
                                  <p:childTnLst>
                                    <p:animEffect transition="out" filter="fade">
                                      <p:cBhvr>
                                        <p:cTn id="70" dur="500" tmFilter="0, 0; .2, .5; .8, .5; 1, 0"/>
                                        <p:tgtEl>
                                          <p:spTgt spid="64"/>
                                        </p:tgtEl>
                                      </p:cBhvr>
                                    </p:animEffect>
                                    <p:animScale>
                                      <p:cBhvr>
                                        <p:cTn id="71" dur="250" autoRev="1" fill="hold"/>
                                        <p:tgtEl>
                                          <p:spTgt spid="64"/>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500"/>
                                        <p:tgtEl>
                                          <p:spTgt spid="6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fade">
                                      <p:cBhvr>
                                        <p:cTn id="81" dur="500"/>
                                        <p:tgtEl>
                                          <p:spTgt spid="67"/>
                                        </p:tgtEl>
                                      </p:cBhvr>
                                    </p:animEffect>
                                  </p:childTnLst>
                                </p:cTn>
                              </p:par>
                              <p:par>
                                <p:cTn id="82" presetID="9" presetClass="emph" presetSubtype="0" nodeType="withEffect">
                                  <p:stCondLst>
                                    <p:cond delay="0"/>
                                  </p:stCondLst>
                                  <p:childTnLst>
                                    <p:set>
                                      <p:cBhvr>
                                        <p:cTn id="83" dur="indefinite"/>
                                        <p:tgtEl>
                                          <p:spTgt spid="56"/>
                                        </p:tgtEl>
                                        <p:attrNameLst>
                                          <p:attrName>style.opacity</p:attrName>
                                        </p:attrNameLst>
                                      </p:cBhvr>
                                      <p:to>
                                        <p:strVal val="0.25"/>
                                      </p:to>
                                    </p:set>
                                    <p:animEffect filter="image" prLst="opacity: 0.25">
                                      <p:cBhvr rctx="IE">
                                        <p:cTn id="84" dur="indefinite"/>
                                        <p:tgtEl>
                                          <p:spTgt spid="5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2" nodeType="clickEffect">
                                  <p:stCondLst>
                                    <p:cond delay="0"/>
                                  </p:stCondLst>
                                  <p:childTnLst>
                                    <p:animEffect transition="out" filter="fade">
                                      <p:cBhvr>
                                        <p:cTn id="88" dur="500"/>
                                        <p:tgtEl>
                                          <p:spTgt spid="62"/>
                                        </p:tgtEl>
                                      </p:cBhvr>
                                    </p:animEffect>
                                    <p:set>
                                      <p:cBhvr>
                                        <p:cTn id="89" dur="1" fill="hold">
                                          <p:stCondLst>
                                            <p:cond delay="499"/>
                                          </p:stCondLst>
                                        </p:cTn>
                                        <p:tgtEl>
                                          <p:spTgt spid="62"/>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2" nodeType="clickEffect">
                                  <p:stCondLst>
                                    <p:cond delay="0"/>
                                  </p:stCondLst>
                                  <p:childTnLst>
                                    <p:animEffect transition="out" filter="fade">
                                      <p:cBhvr>
                                        <p:cTn id="93" dur="500"/>
                                        <p:tgtEl>
                                          <p:spTgt spid="63"/>
                                        </p:tgtEl>
                                      </p:cBhvr>
                                    </p:animEffect>
                                    <p:set>
                                      <p:cBhvr>
                                        <p:cTn id="94" dur="1" fill="hold">
                                          <p:stCondLst>
                                            <p:cond delay="499"/>
                                          </p:stCondLst>
                                        </p:cTn>
                                        <p:tgtEl>
                                          <p:spTgt spid="63"/>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68"/>
                                        </p:tgtEl>
                                        <p:attrNameLst>
                                          <p:attrName>style.visibility</p:attrName>
                                        </p:attrNameLst>
                                      </p:cBhvr>
                                      <p:to>
                                        <p:strVal val="visible"/>
                                      </p:to>
                                    </p:set>
                                    <p:animEffect transition="in" filter="fade">
                                      <p:cBhvr>
                                        <p:cTn id="97" dur="500"/>
                                        <p:tgtEl>
                                          <p:spTgt spid="68"/>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2" nodeType="clickEffect">
                                  <p:stCondLst>
                                    <p:cond delay="0"/>
                                  </p:stCondLst>
                                  <p:childTnLst>
                                    <p:animEffect transition="out" filter="fade">
                                      <p:cBhvr>
                                        <p:cTn id="101" dur="500"/>
                                        <p:tgtEl>
                                          <p:spTgt spid="64"/>
                                        </p:tgtEl>
                                      </p:cBhvr>
                                    </p:animEffect>
                                    <p:set>
                                      <p:cBhvr>
                                        <p:cTn id="102" dur="1" fill="hold">
                                          <p:stCondLst>
                                            <p:cond delay="499"/>
                                          </p:stCondLst>
                                        </p:cTn>
                                        <p:tgtEl>
                                          <p:spTgt spid="64"/>
                                        </p:tgtEl>
                                        <p:attrNameLst>
                                          <p:attrName>style.visibility</p:attrName>
                                        </p:attrNameLst>
                                      </p:cBhvr>
                                      <p:to>
                                        <p:strVal val="hidden"/>
                                      </p:to>
                                    </p:set>
                                  </p:childTnLst>
                                </p:cTn>
                              </p:par>
                              <p:par>
                                <p:cTn id="103" presetID="10" presetClass="entr" presetSubtype="0" fill="hold" grpId="0" nodeType="withEffect">
                                  <p:stCondLst>
                                    <p:cond delay="0"/>
                                  </p:stCondLst>
                                  <p:childTnLst>
                                    <p:set>
                                      <p:cBhvr>
                                        <p:cTn id="104" dur="1" fill="hold">
                                          <p:stCondLst>
                                            <p:cond delay="0"/>
                                          </p:stCondLst>
                                        </p:cTn>
                                        <p:tgtEl>
                                          <p:spTgt spid="69"/>
                                        </p:tgtEl>
                                        <p:attrNameLst>
                                          <p:attrName>style.visibility</p:attrName>
                                        </p:attrNameLst>
                                      </p:cBhvr>
                                      <p:to>
                                        <p:strVal val="visible"/>
                                      </p:to>
                                    </p:set>
                                    <p:animEffect transition="in" filter="fade">
                                      <p:cBhvr>
                                        <p:cTn id="105" dur="500"/>
                                        <p:tgtEl>
                                          <p:spTgt spid="69"/>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70"/>
                                        </p:tgtEl>
                                        <p:attrNameLst>
                                          <p:attrName>style.visibility</p:attrName>
                                        </p:attrNameLst>
                                      </p:cBhvr>
                                      <p:to>
                                        <p:strVal val="visible"/>
                                      </p:to>
                                    </p:set>
                                    <p:animEffect transition="in" filter="fade">
                                      <p:cBhvr>
                                        <p:cTn id="110" dur="500"/>
                                        <p:tgtEl>
                                          <p:spTgt spid="70"/>
                                        </p:tgtEl>
                                      </p:cBhvr>
                                    </p:animEffect>
                                  </p:childTnLst>
                                </p:cTn>
                              </p:par>
                              <p:par>
                                <p:cTn id="111" presetID="10" presetClass="exit" presetSubtype="0" fill="hold" grpId="1" nodeType="withEffect">
                                  <p:stCondLst>
                                    <p:cond delay="0"/>
                                  </p:stCondLst>
                                  <p:childTnLst>
                                    <p:animEffect transition="out" filter="fade">
                                      <p:cBhvr>
                                        <p:cTn id="112" dur="500"/>
                                        <p:tgtEl>
                                          <p:spTgt spid="66"/>
                                        </p:tgtEl>
                                      </p:cBhvr>
                                    </p:animEffect>
                                    <p:set>
                                      <p:cBhvr>
                                        <p:cTn id="113" dur="1" fill="hold">
                                          <p:stCondLst>
                                            <p:cond delay="499"/>
                                          </p:stCondLst>
                                        </p:cTn>
                                        <p:tgtEl>
                                          <p:spTgt spid="66"/>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71"/>
                                        </p:tgtEl>
                                        <p:attrNameLst>
                                          <p:attrName>style.visibility</p:attrName>
                                        </p:attrNameLst>
                                      </p:cBhvr>
                                      <p:to>
                                        <p:strVal val="visible"/>
                                      </p:to>
                                    </p:set>
                                    <p:animEffect transition="in" filter="fade">
                                      <p:cBhvr>
                                        <p:cTn id="118" dur="500"/>
                                        <p:tgtEl>
                                          <p:spTgt spid="71"/>
                                        </p:tgtEl>
                                      </p:cBhvr>
                                    </p:animEffect>
                                  </p:childTnLst>
                                </p:cTn>
                              </p:par>
                              <p:par>
                                <p:cTn id="119" presetID="10" presetClass="entr" presetSubtype="0" fill="hold" nodeType="withEffect">
                                  <p:stCondLst>
                                    <p:cond delay="0"/>
                                  </p:stCondLst>
                                  <p:childTnLst>
                                    <p:set>
                                      <p:cBhvr>
                                        <p:cTn id="120" dur="1" fill="hold">
                                          <p:stCondLst>
                                            <p:cond delay="0"/>
                                          </p:stCondLst>
                                        </p:cTn>
                                        <p:tgtEl>
                                          <p:spTgt spid="71">
                                            <p:txEl>
                                              <p:pRg st="0" end="0"/>
                                            </p:txEl>
                                          </p:spTgt>
                                        </p:tgtEl>
                                        <p:attrNameLst>
                                          <p:attrName>style.visibility</p:attrName>
                                        </p:attrNameLst>
                                      </p:cBhvr>
                                      <p:to>
                                        <p:strVal val="visible"/>
                                      </p:to>
                                    </p:set>
                                    <p:animEffect transition="in" filter="fade">
                                      <p:cBhvr>
                                        <p:cTn id="121" dur="500"/>
                                        <p:tgtEl>
                                          <p:spTgt spid="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animBg="1"/>
      <p:bldP spid="6" grpId="0" animBg="1"/>
      <p:bldP spid="34" grpId="0" animBg="1"/>
      <p:bldP spid="57" grpId="0"/>
      <p:bldP spid="59" grpId="0"/>
      <p:bldP spid="60" grpId="0" animBg="1"/>
      <p:bldP spid="60" grpId="1" animBg="1"/>
      <p:bldP spid="61" grpId="0"/>
      <p:bldP spid="62" grpId="0" animBg="1"/>
      <p:bldP spid="62" grpId="1" animBg="1"/>
      <p:bldP spid="62" grpId="2" animBg="1"/>
      <p:bldP spid="63" grpId="0" animBg="1"/>
      <p:bldP spid="63" grpId="1" animBg="1"/>
      <p:bldP spid="63" grpId="2" animBg="1"/>
      <p:bldP spid="64" grpId="0" animBg="1"/>
      <p:bldP spid="64" grpId="1" animBg="1"/>
      <p:bldP spid="64" grpId="2" animBg="1"/>
      <p:bldP spid="66" grpId="0"/>
      <p:bldP spid="66" grpId="1"/>
      <p:bldP spid="68" grpId="0" animBg="1"/>
      <p:bldP spid="69" grpId="0" animBg="1"/>
      <p:bldP spid="70" grpId="0"/>
      <p:bldP spid="71" grpId="0" animBg="1"/>
      <p:bldP spid="7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91F79C-054D-4BA1-9393-02FE196CA748}"/>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Connecting Serotonergic Psychedelics</a:t>
            </a:r>
          </a:p>
        </p:txBody>
      </p:sp>
      <p:pic>
        <p:nvPicPr>
          <p:cNvPr id="55" name="Picture 54">
            <a:extLst>
              <a:ext uri="{FF2B5EF4-FFF2-40B4-BE49-F238E27FC236}">
                <a16:creationId xmlns:a16="http://schemas.microsoft.com/office/drawing/2014/main" id="{59E6EDB4-B228-4BD6-92C7-08C7918B00CE}"/>
              </a:ext>
            </a:extLst>
          </p:cNvPr>
          <p:cNvPicPr>
            <a:picLocks noChangeAspect="1"/>
          </p:cNvPicPr>
          <p:nvPr/>
        </p:nvPicPr>
        <p:blipFill rotWithShape="1">
          <a:blip r:embed="rId2"/>
          <a:srcRect l="19730" t="17880" r="63566" b="73368"/>
          <a:stretch/>
        </p:blipFill>
        <p:spPr>
          <a:xfrm>
            <a:off x="594754" y="2102738"/>
            <a:ext cx="2036618" cy="600219"/>
          </a:xfrm>
          <a:prstGeom prst="rect">
            <a:avLst/>
          </a:prstGeom>
        </p:spPr>
      </p:pic>
      <p:pic>
        <p:nvPicPr>
          <p:cNvPr id="65" name="Picture 64">
            <a:extLst>
              <a:ext uri="{FF2B5EF4-FFF2-40B4-BE49-F238E27FC236}">
                <a16:creationId xmlns:a16="http://schemas.microsoft.com/office/drawing/2014/main" id="{E18919E5-B59E-476A-AA02-0C0139926AB3}"/>
              </a:ext>
            </a:extLst>
          </p:cNvPr>
          <p:cNvPicPr>
            <a:picLocks noChangeAspect="1"/>
          </p:cNvPicPr>
          <p:nvPr/>
        </p:nvPicPr>
        <p:blipFill rotWithShape="1">
          <a:blip r:embed="rId2"/>
          <a:srcRect l="14830" t="32425" r="35142" b="9394"/>
          <a:stretch/>
        </p:blipFill>
        <p:spPr>
          <a:xfrm>
            <a:off x="2878847" y="1740362"/>
            <a:ext cx="6434305" cy="4436689"/>
          </a:xfrm>
          <a:prstGeom prst="rect">
            <a:avLst/>
          </a:prstGeom>
        </p:spPr>
      </p:pic>
      <p:sp>
        <p:nvSpPr>
          <p:cNvPr id="72" name="Rectangle 71">
            <a:extLst>
              <a:ext uri="{FF2B5EF4-FFF2-40B4-BE49-F238E27FC236}">
                <a16:creationId xmlns:a16="http://schemas.microsoft.com/office/drawing/2014/main" id="{421B1A6C-E992-41F3-B6F8-1722C09254E0}"/>
              </a:ext>
            </a:extLst>
          </p:cNvPr>
          <p:cNvSpPr/>
          <p:nvPr/>
        </p:nvSpPr>
        <p:spPr>
          <a:xfrm>
            <a:off x="5348637" y="2471604"/>
            <a:ext cx="987700" cy="3197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45CCB6B-773B-42F1-8755-21C147F96994}"/>
              </a:ext>
            </a:extLst>
          </p:cNvPr>
          <p:cNvSpPr/>
          <p:nvPr/>
        </p:nvSpPr>
        <p:spPr>
          <a:xfrm>
            <a:off x="7904357" y="2471603"/>
            <a:ext cx="987700" cy="3197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4951108-8085-4BA2-8C3F-53C41C7FF783}"/>
              </a:ext>
            </a:extLst>
          </p:cNvPr>
          <p:cNvSpPr/>
          <p:nvPr/>
        </p:nvSpPr>
        <p:spPr>
          <a:xfrm>
            <a:off x="4433691" y="2702957"/>
            <a:ext cx="987700" cy="4747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D5FC09D-220B-4923-96DB-951148ED9A2F}"/>
              </a:ext>
            </a:extLst>
          </p:cNvPr>
          <p:cNvSpPr/>
          <p:nvPr/>
        </p:nvSpPr>
        <p:spPr>
          <a:xfrm>
            <a:off x="-49186" y="6621382"/>
            <a:ext cx="10370127" cy="215444"/>
          </a:xfrm>
          <a:prstGeom prst="rect">
            <a:avLst/>
          </a:prstGeom>
        </p:spPr>
        <p:txBody>
          <a:bodyPr wrap="square">
            <a:spAutoFit/>
          </a:bodyPr>
          <a:lstStyle/>
          <a:p>
            <a:r>
              <a:rPr lang="en-US" sz="800" dirty="0" err="1">
                <a:latin typeface="Segoe UI" panose="020B0502040204020203" pitchFamily="34" charset="0"/>
              </a:rPr>
              <a:t>Hervig</a:t>
            </a:r>
            <a:r>
              <a:rPr lang="en-US" sz="800" dirty="0">
                <a:latin typeface="Segoe UI" panose="020B0502040204020203" pitchFamily="34" charset="0"/>
              </a:rPr>
              <a:t>, M. E.-S., et al. (2017). "Involvement of serotonin 2A receptor activation in modulating medial prefrontal cortex and amygdala neuronal activation during novelty-exposure." </a:t>
            </a:r>
            <a:r>
              <a:rPr lang="en-US" sz="800" u="sng" dirty="0" err="1">
                <a:latin typeface="Segoe UI" panose="020B0502040204020203" pitchFamily="34" charset="0"/>
              </a:rPr>
              <a:t>Behavioural</a:t>
            </a:r>
            <a:r>
              <a:rPr lang="en-US" sz="800" u="sng" dirty="0">
                <a:latin typeface="Segoe UI" panose="020B0502040204020203" pitchFamily="34" charset="0"/>
              </a:rPr>
              <a:t> Brain Research </a:t>
            </a:r>
            <a:r>
              <a:rPr lang="en-US" sz="800" b="1" u="sng" dirty="0">
                <a:latin typeface="Segoe UI" panose="020B0502040204020203" pitchFamily="34" charset="0"/>
              </a:rPr>
              <a:t>326</a:t>
            </a:r>
            <a:r>
              <a:rPr lang="en-US" sz="800" u="sng" dirty="0">
                <a:latin typeface="Segoe UI" panose="020B0502040204020203" pitchFamily="34" charset="0"/>
              </a:rPr>
              <a:t>: 1-12.</a:t>
            </a:r>
          </a:p>
        </p:txBody>
      </p:sp>
    </p:spTree>
    <p:extLst>
      <p:ext uri="{BB962C8B-B14F-4D97-AF65-F5344CB8AC3E}">
        <p14:creationId xmlns:p14="http://schemas.microsoft.com/office/powerpoint/2010/main" val="50333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2"/>
                                        </p:tgtEl>
                                      </p:cBhvr>
                                    </p:animEffect>
                                    <p:set>
                                      <p:cBhvr>
                                        <p:cTn id="7" dur="1" fill="hold">
                                          <p:stCondLst>
                                            <p:cond delay="499"/>
                                          </p:stCondLst>
                                        </p:cTn>
                                        <p:tgtEl>
                                          <p:spTgt spid="7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4"/>
                                        </p:tgtEl>
                                      </p:cBhvr>
                                    </p:animEffect>
                                    <p:set>
                                      <p:cBhvr>
                                        <p:cTn id="10" dur="1" fill="hold">
                                          <p:stCondLst>
                                            <p:cond delay="499"/>
                                          </p:stCondLst>
                                        </p:cTn>
                                        <p:tgtEl>
                                          <p:spTgt spid="7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3"/>
                                        </p:tgtEl>
                                      </p:cBhvr>
                                    </p:animEffect>
                                    <p:set>
                                      <p:cBhvr>
                                        <p:cTn id="13" dur="1" fill="hold">
                                          <p:stCondLst>
                                            <p:cond delay="499"/>
                                          </p:stCondLst>
                                        </p:cTn>
                                        <p:tgtEl>
                                          <p:spTgt spid="73"/>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91F79C-054D-4BA1-9393-02FE196CA748}"/>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Connecting Serotonergic Psychedelics</a:t>
            </a:r>
          </a:p>
        </p:txBody>
      </p:sp>
      <p:sp>
        <p:nvSpPr>
          <p:cNvPr id="75" name="Rectangle 74">
            <a:extLst>
              <a:ext uri="{FF2B5EF4-FFF2-40B4-BE49-F238E27FC236}">
                <a16:creationId xmlns:a16="http://schemas.microsoft.com/office/drawing/2014/main" id="{ED5FC09D-220B-4923-96DB-951148ED9A2F}"/>
              </a:ext>
            </a:extLst>
          </p:cNvPr>
          <p:cNvSpPr/>
          <p:nvPr/>
        </p:nvSpPr>
        <p:spPr>
          <a:xfrm>
            <a:off x="-49186" y="6621382"/>
            <a:ext cx="10370127" cy="215444"/>
          </a:xfrm>
          <a:prstGeom prst="rect">
            <a:avLst/>
          </a:prstGeom>
        </p:spPr>
        <p:txBody>
          <a:bodyPr wrap="square">
            <a:spAutoFit/>
          </a:bodyPr>
          <a:lstStyle/>
          <a:p>
            <a:r>
              <a:rPr lang="en-US" sz="800" dirty="0" err="1">
                <a:latin typeface="Segoe UI" panose="020B0502040204020203" pitchFamily="34" charset="0"/>
              </a:rPr>
              <a:t>Hervig</a:t>
            </a:r>
            <a:r>
              <a:rPr lang="en-US" sz="800" dirty="0">
                <a:latin typeface="Segoe UI" panose="020B0502040204020203" pitchFamily="34" charset="0"/>
              </a:rPr>
              <a:t>, M. E.-S., et al. (2017). "Involvement of serotonin 2A receptor activation in modulating medial prefrontal cortex and amygdala neuronal activation during novelty-exposure." </a:t>
            </a:r>
            <a:r>
              <a:rPr lang="en-US" sz="800" u="sng" dirty="0" err="1">
                <a:latin typeface="Segoe UI" panose="020B0502040204020203" pitchFamily="34" charset="0"/>
              </a:rPr>
              <a:t>Behavioural</a:t>
            </a:r>
            <a:r>
              <a:rPr lang="en-US" sz="800" u="sng" dirty="0">
                <a:latin typeface="Segoe UI" panose="020B0502040204020203" pitchFamily="34" charset="0"/>
              </a:rPr>
              <a:t> Brain Research </a:t>
            </a:r>
            <a:r>
              <a:rPr lang="en-US" sz="800" b="1" u="sng" dirty="0">
                <a:latin typeface="Segoe UI" panose="020B0502040204020203" pitchFamily="34" charset="0"/>
              </a:rPr>
              <a:t>326</a:t>
            </a:r>
            <a:r>
              <a:rPr lang="en-US" sz="800" u="sng" dirty="0">
                <a:latin typeface="Segoe UI" panose="020B0502040204020203" pitchFamily="34" charset="0"/>
              </a:rPr>
              <a:t>: 1-12.</a:t>
            </a:r>
          </a:p>
        </p:txBody>
      </p:sp>
      <p:pic>
        <p:nvPicPr>
          <p:cNvPr id="9" name="Picture 8">
            <a:extLst>
              <a:ext uri="{FF2B5EF4-FFF2-40B4-BE49-F238E27FC236}">
                <a16:creationId xmlns:a16="http://schemas.microsoft.com/office/drawing/2014/main" id="{F926956A-5487-4FA1-88B1-6C56EAC14ED0}"/>
              </a:ext>
            </a:extLst>
          </p:cNvPr>
          <p:cNvPicPr>
            <a:picLocks noChangeAspect="1"/>
          </p:cNvPicPr>
          <p:nvPr/>
        </p:nvPicPr>
        <p:blipFill rotWithShape="1">
          <a:blip r:embed="rId3"/>
          <a:srcRect l="3580" t="36212" r="36279" b="25454"/>
          <a:stretch/>
        </p:blipFill>
        <p:spPr>
          <a:xfrm>
            <a:off x="3565813" y="969383"/>
            <a:ext cx="5060374" cy="1814277"/>
          </a:xfrm>
          <a:prstGeom prst="rect">
            <a:avLst/>
          </a:prstGeom>
        </p:spPr>
      </p:pic>
      <p:sp>
        <p:nvSpPr>
          <p:cNvPr id="2" name="TextBox 1">
            <a:extLst>
              <a:ext uri="{FF2B5EF4-FFF2-40B4-BE49-F238E27FC236}">
                <a16:creationId xmlns:a16="http://schemas.microsoft.com/office/drawing/2014/main" id="{518AA221-341C-419F-AA27-592A4AB49DE5}"/>
              </a:ext>
            </a:extLst>
          </p:cNvPr>
          <p:cNvSpPr txBox="1"/>
          <p:nvPr/>
        </p:nvSpPr>
        <p:spPr>
          <a:xfrm>
            <a:off x="2503343" y="1553355"/>
            <a:ext cx="1177636" cy="646331"/>
          </a:xfrm>
          <a:prstGeom prst="rect">
            <a:avLst/>
          </a:prstGeom>
          <a:noFill/>
        </p:spPr>
        <p:txBody>
          <a:bodyPr wrap="square" rtlCol="0">
            <a:spAutoFit/>
          </a:bodyPr>
          <a:lstStyle/>
          <a:p>
            <a:pPr algn="ctr"/>
            <a:r>
              <a:rPr lang="en-US" dirty="0"/>
              <a:t>Sham Lesion</a:t>
            </a:r>
          </a:p>
        </p:txBody>
      </p:sp>
      <p:sp>
        <p:nvSpPr>
          <p:cNvPr id="11" name="TextBox 10">
            <a:extLst>
              <a:ext uri="{FF2B5EF4-FFF2-40B4-BE49-F238E27FC236}">
                <a16:creationId xmlns:a16="http://schemas.microsoft.com/office/drawing/2014/main" id="{7D6DD4D5-8D43-4ABE-8986-A1D0AD2B5F4D}"/>
              </a:ext>
            </a:extLst>
          </p:cNvPr>
          <p:cNvSpPr txBox="1"/>
          <p:nvPr/>
        </p:nvSpPr>
        <p:spPr>
          <a:xfrm>
            <a:off x="8511023" y="1553355"/>
            <a:ext cx="1177636" cy="646331"/>
          </a:xfrm>
          <a:prstGeom prst="rect">
            <a:avLst/>
          </a:prstGeom>
          <a:noFill/>
        </p:spPr>
        <p:txBody>
          <a:bodyPr wrap="square" rtlCol="0">
            <a:spAutoFit/>
          </a:bodyPr>
          <a:lstStyle/>
          <a:p>
            <a:pPr algn="ctr"/>
            <a:r>
              <a:rPr lang="en-US" dirty="0" err="1"/>
              <a:t>mPFC</a:t>
            </a:r>
            <a:r>
              <a:rPr lang="en-US" dirty="0"/>
              <a:t> Lesion</a:t>
            </a:r>
          </a:p>
        </p:txBody>
      </p:sp>
      <p:pic>
        <p:nvPicPr>
          <p:cNvPr id="12" name="Picture 11">
            <a:extLst>
              <a:ext uri="{FF2B5EF4-FFF2-40B4-BE49-F238E27FC236}">
                <a16:creationId xmlns:a16="http://schemas.microsoft.com/office/drawing/2014/main" id="{9DB68564-69F5-4EDA-972F-1F398CEE1821}"/>
              </a:ext>
            </a:extLst>
          </p:cNvPr>
          <p:cNvPicPr>
            <a:picLocks noChangeAspect="1"/>
          </p:cNvPicPr>
          <p:nvPr/>
        </p:nvPicPr>
        <p:blipFill rotWithShape="1">
          <a:blip r:embed="rId4"/>
          <a:srcRect l="25057" t="39393" r="8467" b="13788"/>
          <a:stretch/>
        </p:blipFill>
        <p:spPr>
          <a:xfrm>
            <a:off x="2416521" y="3512827"/>
            <a:ext cx="7358957" cy="2915278"/>
          </a:xfrm>
          <a:prstGeom prst="rect">
            <a:avLst/>
          </a:prstGeom>
        </p:spPr>
      </p:pic>
      <p:sp>
        <p:nvSpPr>
          <p:cNvPr id="3" name="Arrow: Down 2">
            <a:extLst>
              <a:ext uri="{FF2B5EF4-FFF2-40B4-BE49-F238E27FC236}">
                <a16:creationId xmlns:a16="http://schemas.microsoft.com/office/drawing/2014/main" id="{D0E8E62E-582D-4D97-8B13-CB34CDF8600E}"/>
              </a:ext>
            </a:extLst>
          </p:cNvPr>
          <p:cNvSpPr/>
          <p:nvPr/>
        </p:nvSpPr>
        <p:spPr>
          <a:xfrm>
            <a:off x="5846617" y="2783660"/>
            <a:ext cx="498764" cy="8462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2CE5F83-C3A1-48C5-BC45-1F78601615B5}"/>
              </a:ext>
            </a:extLst>
          </p:cNvPr>
          <p:cNvSpPr txBox="1"/>
          <p:nvPr/>
        </p:nvSpPr>
        <p:spPr>
          <a:xfrm>
            <a:off x="9775478" y="4493412"/>
            <a:ext cx="1672068" cy="954107"/>
          </a:xfrm>
          <a:prstGeom prst="rect">
            <a:avLst/>
          </a:prstGeom>
          <a:noFill/>
        </p:spPr>
        <p:txBody>
          <a:bodyPr wrap="square" rtlCol="0">
            <a:spAutoFit/>
          </a:bodyPr>
          <a:lstStyle/>
          <a:p>
            <a:pPr algn="ctr"/>
            <a:r>
              <a:rPr lang="en-US" sz="2800" dirty="0"/>
              <a:t>Measure c-</a:t>
            </a:r>
            <a:r>
              <a:rPr lang="en-US" sz="2800" dirty="0" err="1"/>
              <a:t>Fos</a:t>
            </a:r>
            <a:endParaRPr lang="en-US" sz="2800" dirty="0"/>
          </a:p>
        </p:txBody>
      </p:sp>
    </p:spTree>
    <p:extLst>
      <p:ext uri="{BB962C8B-B14F-4D97-AF65-F5344CB8AC3E}">
        <p14:creationId xmlns:p14="http://schemas.microsoft.com/office/powerpoint/2010/main" val="309199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3" grpId="0" animBg="1"/>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91F79C-054D-4BA1-9393-02FE196CA748}"/>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Connecting Serotonergic Psychedelics</a:t>
            </a:r>
          </a:p>
        </p:txBody>
      </p:sp>
      <p:sp>
        <p:nvSpPr>
          <p:cNvPr id="75" name="Rectangle 74">
            <a:extLst>
              <a:ext uri="{FF2B5EF4-FFF2-40B4-BE49-F238E27FC236}">
                <a16:creationId xmlns:a16="http://schemas.microsoft.com/office/drawing/2014/main" id="{ED5FC09D-220B-4923-96DB-951148ED9A2F}"/>
              </a:ext>
            </a:extLst>
          </p:cNvPr>
          <p:cNvSpPr/>
          <p:nvPr/>
        </p:nvSpPr>
        <p:spPr>
          <a:xfrm>
            <a:off x="-49186" y="6621382"/>
            <a:ext cx="10370127" cy="215444"/>
          </a:xfrm>
          <a:prstGeom prst="rect">
            <a:avLst/>
          </a:prstGeom>
        </p:spPr>
        <p:txBody>
          <a:bodyPr wrap="square">
            <a:spAutoFit/>
          </a:bodyPr>
          <a:lstStyle/>
          <a:p>
            <a:r>
              <a:rPr lang="en-US" sz="800" dirty="0" err="1">
                <a:latin typeface="Segoe UI" panose="020B0502040204020203" pitchFamily="34" charset="0"/>
              </a:rPr>
              <a:t>Hervig</a:t>
            </a:r>
            <a:r>
              <a:rPr lang="en-US" sz="800" dirty="0">
                <a:latin typeface="Segoe UI" panose="020B0502040204020203" pitchFamily="34" charset="0"/>
              </a:rPr>
              <a:t>, M. E.-S., et al. (2017). "Involvement of serotonin 2A receptor activation in modulating medial prefrontal cortex and amygdala neuronal activation during novelty-exposure." </a:t>
            </a:r>
            <a:r>
              <a:rPr lang="en-US" sz="800" u="sng" dirty="0" err="1">
                <a:latin typeface="Segoe UI" panose="020B0502040204020203" pitchFamily="34" charset="0"/>
              </a:rPr>
              <a:t>Behavioural</a:t>
            </a:r>
            <a:r>
              <a:rPr lang="en-US" sz="800" u="sng" dirty="0">
                <a:latin typeface="Segoe UI" panose="020B0502040204020203" pitchFamily="34" charset="0"/>
              </a:rPr>
              <a:t> Brain Research </a:t>
            </a:r>
            <a:r>
              <a:rPr lang="en-US" sz="800" b="1" u="sng" dirty="0">
                <a:latin typeface="Segoe UI" panose="020B0502040204020203" pitchFamily="34" charset="0"/>
              </a:rPr>
              <a:t>326</a:t>
            </a:r>
            <a:r>
              <a:rPr lang="en-US" sz="800" u="sng" dirty="0">
                <a:latin typeface="Segoe UI" panose="020B0502040204020203" pitchFamily="34" charset="0"/>
              </a:rPr>
              <a:t>: 1-12.</a:t>
            </a:r>
          </a:p>
        </p:txBody>
      </p:sp>
      <p:pic>
        <p:nvPicPr>
          <p:cNvPr id="10" name="Picture 9">
            <a:extLst>
              <a:ext uri="{FF2B5EF4-FFF2-40B4-BE49-F238E27FC236}">
                <a16:creationId xmlns:a16="http://schemas.microsoft.com/office/drawing/2014/main" id="{9BE9FA61-EC5A-46DE-AA38-6A6D202C1C3D}"/>
              </a:ext>
            </a:extLst>
          </p:cNvPr>
          <p:cNvPicPr>
            <a:picLocks noChangeAspect="1"/>
          </p:cNvPicPr>
          <p:nvPr/>
        </p:nvPicPr>
        <p:blipFill rotWithShape="1">
          <a:blip r:embed="rId2"/>
          <a:srcRect l="12784" t="18181" r="32416" b="11818"/>
          <a:stretch/>
        </p:blipFill>
        <p:spPr>
          <a:xfrm>
            <a:off x="2755322" y="1325563"/>
            <a:ext cx="6681355" cy="4800601"/>
          </a:xfrm>
          <a:prstGeom prst="rect">
            <a:avLst/>
          </a:prstGeom>
        </p:spPr>
      </p:pic>
      <p:sp>
        <p:nvSpPr>
          <p:cNvPr id="5" name="Rectangle 4">
            <a:extLst>
              <a:ext uri="{FF2B5EF4-FFF2-40B4-BE49-F238E27FC236}">
                <a16:creationId xmlns:a16="http://schemas.microsoft.com/office/drawing/2014/main" id="{A10A42DC-A236-462F-A6B8-CC2B77FC765B}"/>
              </a:ext>
            </a:extLst>
          </p:cNvPr>
          <p:cNvSpPr/>
          <p:nvPr/>
        </p:nvSpPr>
        <p:spPr>
          <a:xfrm>
            <a:off x="5278582" y="2299854"/>
            <a:ext cx="1066800" cy="3338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1B673D2-403D-462B-9A5D-E2B5FB3F0F89}"/>
              </a:ext>
            </a:extLst>
          </p:cNvPr>
          <p:cNvSpPr/>
          <p:nvPr/>
        </p:nvSpPr>
        <p:spPr>
          <a:xfrm>
            <a:off x="4544291" y="2313709"/>
            <a:ext cx="734291" cy="681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BAF8D21-6431-4A49-90F8-3F52FE4538F7}"/>
              </a:ext>
            </a:extLst>
          </p:cNvPr>
          <p:cNvSpPr/>
          <p:nvPr/>
        </p:nvSpPr>
        <p:spPr>
          <a:xfrm>
            <a:off x="8757804" y="2651126"/>
            <a:ext cx="734291" cy="681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0B89CB6-3B64-4E89-AA27-187296ECF406}"/>
              </a:ext>
            </a:extLst>
          </p:cNvPr>
          <p:cNvSpPr/>
          <p:nvPr/>
        </p:nvSpPr>
        <p:spPr>
          <a:xfrm>
            <a:off x="8039101" y="3278291"/>
            <a:ext cx="897081" cy="23605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AD7AFC-6B7A-495C-97AD-C573FFC9C2C2}"/>
              </a:ext>
            </a:extLst>
          </p:cNvPr>
          <p:cNvSpPr/>
          <p:nvPr/>
        </p:nvSpPr>
        <p:spPr>
          <a:xfrm>
            <a:off x="7128162" y="1666991"/>
            <a:ext cx="2057401" cy="285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374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6" grpId="0" animBg="1"/>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91F79C-054D-4BA1-9393-02FE196CA748}"/>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Connecting Serotonergic Psychedelics</a:t>
            </a:r>
          </a:p>
        </p:txBody>
      </p:sp>
      <p:sp>
        <p:nvSpPr>
          <p:cNvPr id="75" name="Rectangle 74">
            <a:extLst>
              <a:ext uri="{FF2B5EF4-FFF2-40B4-BE49-F238E27FC236}">
                <a16:creationId xmlns:a16="http://schemas.microsoft.com/office/drawing/2014/main" id="{ED5FC09D-220B-4923-96DB-951148ED9A2F}"/>
              </a:ext>
            </a:extLst>
          </p:cNvPr>
          <p:cNvSpPr/>
          <p:nvPr/>
        </p:nvSpPr>
        <p:spPr>
          <a:xfrm>
            <a:off x="-49186" y="6621382"/>
            <a:ext cx="10370127" cy="215444"/>
          </a:xfrm>
          <a:prstGeom prst="rect">
            <a:avLst/>
          </a:prstGeom>
        </p:spPr>
        <p:txBody>
          <a:bodyPr wrap="square">
            <a:spAutoFit/>
          </a:bodyPr>
          <a:lstStyle/>
          <a:p>
            <a:r>
              <a:rPr lang="en-US" sz="800" dirty="0" err="1">
                <a:latin typeface="Segoe UI" panose="020B0502040204020203" pitchFamily="34" charset="0"/>
              </a:rPr>
              <a:t>Hervig</a:t>
            </a:r>
            <a:r>
              <a:rPr lang="en-US" sz="800" dirty="0">
                <a:latin typeface="Segoe UI" panose="020B0502040204020203" pitchFamily="34" charset="0"/>
              </a:rPr>
              <a:t>, M. E.-S., et al. (2017). "Involvement of serotonin 2A receptor activation in modulating medial prefrontal cortex and amygdala neuronal activation during novelty-exposure." </a:t>
            </a:r>
            <a:r>
              <a:rPr lang="en-US" sz="800" u="sng" dirty="0" err="1">
                <a:latin typeface="Segoe UI" panose="020B0502040204020203" pitchFamily="34" charset="0"/>
              </a:rPr>
              <a:t>Behavioural</a:t>
            </a:r>
            <a:r>
              <a:rPr lang="en-US" sz="800" u="sng" dirty="0">
                <a:latin typeface="Segoe UI" panose="020B0502040204020203" pitchFamily="34" charset="0"/>
              </a:rPr>
              <a:t> Brain Research </a:t>
            </a:r>
            <a:r>
              <a:rPr lang="en-US" sz="800" b="1" u="sng" dirty="0">
                <a:latin typeface="Segoe UI" panose="020B0502040204020203" pitchFamily="34" charset="0"/>
              </a:rPr>
              <a:t>326</a:t>
            </a:r>
            <a:r>
              <a:rPr lang="en-US" sz="800" u="sng" dirty="0">
                <a:latin typeface="Segoe UI" panose="020B0502040204020203" pitchFamily="34" charset="0"/>
              </a:rPr>
              <a:t>: 1-12.</a:t>
            </a:r>
          </a:p>
        </p:txBody>
      </p:sp>
      <p:sp>
        <p:nvSpPr>
          <p:cNvPr id="15" name="Rectangle 14">
            <a:extLst>
              <a:ext uri="{FF2B5EF4-FFF2-40B4-BE49-F238E27FC236}">
                <a16:creationId xmlns:a16="http://schemas.microsoft.com/office/drawing/2014/main" id="{9BAF8D21-6431-4A49-90F8-3F52FE4538F7}"/>
              </a:ext>
            </a:extLst>
          </p:cNvPr>
          <p:cNvSpPr/>
          <p:nvPr/>
        </p:nvSpPr>
        <p:spPr>
          <a:xfrm>
            <a:off x="8757804" y="2651126"/>
            <a:ext cx="734291" cy="681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A3F6482-D3D7-4F5A-87CC-BBC54DE84083}"/>
              </a:ext>
            </a:extLst>
          </p:cNvPr>
          <p:cNvPicPr>
            <a:picLocks noChangeAspect="1"/>
          </p:cNvPicPr>
          <p:nvPr/>
        </p:nvPicPr>
        <p:blipFill rotWithShape="1">
          <a:blip r:embed="rId2"/>
          <a:srcRect l="40000" t="17373" r="23409" b="32715"/>
          <a:stretch/>
        </p:blipFill>
        <p:spPr>
          <a:xfrm>
            <a:off x="3125687" y="1053363"/>
            <a:ext cx="5940626" cy="4558178"/>
          </a:xfrm>
          <a:prstGeom prst="rect">
            <a:avLst/>
          </a:prstGeom>
        </p:spPr>
      </p:pic>
    </p:spTree>
    <p:extLst>
      <p:ext uri="{BB962C8B-B14F-4D97-AF65-F5344CB8AC3E}">
        <p14:creationId xmlns:p14="http://schemas.microsoft.com/office/powerpoint/2010/main" val="7015952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AAD459B-A231-4387-962D-D5FB77F0199C}"/>
              </a:ext>
            </a:extLst>
          </p:cNvPr>
          <p:cNvGrpSpPr/>
          <p:nvPr/>
        </p:nvGrpSpPr>
        <p:grpSpPr>
          <a:xfrm>
            <a:off x="2123382" y="2508996"/>
            <a:ext cx="2922129" cy="3954523"/>
            <a:chOff x="484903" y="2040021"/>
            <a:chExt cx="2922129" cy="3954523"/>
          </a:xfrm>
        </p:grpSpPr>
        <p:sp>
          <p:nvSpPr>
            <p:cNvPr id="7" name="Isosceles Triangle 6">
              <a:extLst>
                <a:ext uri="{FF2B5EF4-FFF2-40B4-BE49-F238E27FC236}">
                  <a16:creationId xmlns:a16="http://schemas.microsoft.com/office/drawing/2014/main" id="{F6C841D8-C57F-4788-88C7-6FDA4667DCE7}"/>
                </a:ext>
              </a:extLst>
            </p:cNvPr>
            <p:cNvSpPr/>
            <p:nvPr/>
          </p:nvSpPr>
          <p:spPr>
            <a:xfrm>
              <a:off x="484903" y="4668981"/>
              <a:ext cx="2922129" cy="1325563"/>
            </a:xfrm>
            <a:prstGeom prst="triangle">
              <a:avLst>
                <a:gd name="adj" fmla="val 52139"/>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BLA</a:t>
              </a:r>
            </a:p>
            <a:p>
              <a:pPr algn="ctr"/>
              <a:r>
                <a:rPr lang="en-US" sz="2400" dirty="0"/>
                <a:t>ARhGEF6</a:t>
              </a:r>
              <a:r>
                <a:rPr lang="en-US" sz="2400" baseline="30000" dirty="0"/>
                <a:t>+</a:t>
              </a:r>
            </a:p>
          </p:txBody>
        </p:sp>
        <p:sp>
          <p:nvSpPr>
            <p:cNvPr id="10" name="Freeform: Shape 9">
              <a:extLst>
                <a:ext uri="{FF2B5EF4-FFF2-40B4-BE49-F238E27FC236}">
                  <a16:creationId xmlns:a16="http://schemas.microsoft.com/office/drawing/2014/main" id="{2BB6CBA6-00D5-43FD-BC8F-B1C33E5491B8}"/>
                </a:ext>
              </a:extLst>
            </p:cNvPr>
            <p:cNvSpPr/>
            <p:nvPr/>
          </p:nvSpPr>
          <p:spPr>
            <a:xfrm>
              <a:off x="1968703" y="2241758"/>
              <a:ext cx="750053" cy="2454935"/>
            </a:xfrm>
            <a:custGeom>
              <a:avLst/>
              <a:gdLst>
                <a:gd name="connsiteX0" fmla="*/ 12497 w 2090679"/>
                <a:gd name="connsiteY0" fmla="*/ 2454935 h 2454935"/>
                <a:gd name="connsiteX1" fmla="*/ 54061 w 2090679"/>
                <a:gd name="connsiteY1" fmla="*/ 958644 h 2454935"/>
                <a:gd name="connsiteX2" fmla="*/ 441988 w 2090679"/>
                <a:gd name="connsiteY2" fmla="*/ 127371 h 2454935"/>
                <a:gd name="connsiteX3" fmla="*/ 2090679 w 2090679"/>
                <a:gd name="connsiteY3" fmla="*/ 16535 h 2454935"/>
              </a:gdLst>
              <a:ahLst/>
              <a:cxnLst>
                <a:cxn ang="0">
                  <a:pos x="connsiteX0" y="connsiteY0"/>
                </a:cxn>
                <a:cxn ang="0">
                  <a:pos x="connsiteX1" y="connsiteY1"/>
                </a:cxn>
                <a:cxn ang="0">
                  <a:pos x="connsiteX2" y="connsiteY2"/>
                </a:cxn>
                <a:cxn ang="0">
                  <a:pos x="connsiteX3" y="connsiteY3"/>
                </a:cxn>
              </a:cxnLst>
              <a:rect l="l" t="t" r="r" b="b"/>
              <a:pathLst>
                <a:path w="2090679" h="2454935">
                  <a:moveTo>
                    <a:pt x="12497" y="2454935"/>
                  </a:moveTo>
                  <a:cubicBezTo>
                    <a:pt x="-2512" y="1900753"/>
                    <a:pt x="-17521" y="1346571"/>
                    <a:pt x="54061" y="958644"/>
                  </a:cubicBezTo>
                  <a:cubicBezTo>
                    <a:pt x="125643" y="570717"/>
                    <a:pt x="102552" y="284389"/>
                    <a:pt x="441988" y="127371"/>
                  </a:cubicBezTo>
                  <a:cubicBezTo>
                    <a:pt x="781424" y="-29647"/>
                    <a:pt x="1436051" y="-6556"/>
                    <a:pt x="2090679" y="16535"/>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E3DFDBD-94B9-4300-B0EE-73D3614BC9FE}"/>
                </a:ext>
              </a:extLst>
            </p:cNvPr>
            <p:cNvCxnSpPr/>
            <p:nvPr/>
          </p:nvCxnSpPr>
          <p:spPr>
            <a:xfrm flipV="1">
              <a:off x="2729339" y="2040021"/>
              <a:ext cx="124691" cy="25763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82F870-3E75-430E-AF8C-07F4123DB5D2}"/>
                </a:ext>
              </a:extLst>
            </p:cNvPr>
            <p:cNvCxnSpPr>
              <a:cxnSpLocks/>
            </p:cNvCxnSpPr>
            <p:nvPr/>
          </p:nvCxnSpPr>
          <p:spPr>
            <a:xfrm rot="5400000" flipV="1">
              <a:off x="2791685" y="2219534"/>
              <a:ext cx="124691" cy="25763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A86DB4C9-F603-474E-87C7-A964555691BD}"/>
              </a:ext>
            </a:extLst>
          </p:cNvPr>
          <p:cNvGrpSpPr/>
          <p:nvPr/>
        </p:nvGrpSpPr>
        <p:grpSpPr>
          <a:xfrm>
            <a:off x="4498600" y="1630344"/>
            <a:ext cx="7693400" cy="1205345"/>
            <a:chOff x="4498600" y="1630344"/>
            <a:chExt cx="7693400" cy="1205345"/>
          </a:xfrm>
        </p:grpSpPr>
        <p:sp>
          <p:nvSpPr>
            <p:cNvPr id="22" name="Oval 21">
              <a:extLst>
                <a:ext uri="{FF2B5EF4-FFF2-40B4-BE49-F238E27FC236}">
                  <a16:creationId xmlns:a16="http://schemas.microsoft.com/office/drawing/2014/main" id="{F331011E-03F3-48F6-9FC3-03E3D3F8AD9C}"/>
                </a:ext>
              </a:extLst>
            </p:cNvPr>
            <p:cNvSpPr/>
            <p:nvPr/>
          </p:nvSpPr>
          <p:spPr>
            <a:xfrm>
              <a:off x="4498600" y="1630344"/>
              <a:ext cx="1385455" cy="120534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CeA</a:t>
              </a:r>
              <a:endParaRPr lang="en-US" dirty="0"/>
            </a:p>
            <a:p>
              <a:pPr algn="ctr"/>
              <a:r>
                <a:rPr lang="en-US" dirty="0"/>
                <a:t>Neuron</a:t>
              </a:r>
            </a:p>
          </p:txBody>
        </p:sp>
        <p:cxnSp>
          <p:nvCxnSpPr>
            <p:cNvPr id="24" name="Straight Connector 23">
              <a:extLst>
                <a:ext uri="{FF2B5EF4-FFF2-40B4-BE49-F238E27FC236}">
                  <a16:creationId xmlns:a16="http://schemas.microsoft.com/office/drawing/2014/main" id="{A4756F6B-B57C-4F66-A2E2-420FC9628EE9}"/>
                </a:ext>
              </a:extLst>
            </p:cNvPr>
            <p:cNvCxnSpPr>
              <a:stCxn id="22" idx="6"/>
            </p:cNvCxnSpPr>
            <p:nvPr/>
          </p:nvCxnSpPr>
          <p:spPr>
            <a:xfrm flipV="1">
              <a:off x="5884055" y="2040021"/>
              <a:ext cx="6307945" cy="19299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27342EAE-79CC-4972-B361-A97ACF0E7A89}"/>
              </a:ext>
            </a:extLst>
          </p:cNvPr>
          <p:cNvSpPr txBox="1"/>
          <p:nvPr/>
        </p:nvSpPr>
        <p:spPr>
          <a:xfrm rot="21438099">
            <a:off x="10247447" y="2153607"/>
            <a:ext cx="2175164" cy="1077218"/>
          </a:xfrm>
          <a:prstGeom prst="rect">
            <a:avLst/>
          </a:prstGeom>
          <a:noFill/>
        </p:spPr>
        <p:txBody>
          <a:bodyPr wrap="square" rtlCol="0">
            <a:spAutoFit/>
          </a:bodyPr>
          <a:lstStyle/>
          <a:p>
            <a:pPr algn="ctr"/>
            <a:r>
              <a:rPr lang="en-US" sz="3200" dirty="0"/>
              <a:t>Reward</a:t>
            </a:r>
          </a:p>
          <a:p>
            <a:pPr algn="ctr"/>
            <a:r>
              <a:rPr lang="en-US" sz="3200" dirty="0"/>
              <a:t>Areas</a:t>
            </a:r>
          </a:p>
        </p:txBody>
      </p:sp>
      <p:grpSp>
        <p:nvGrpSpPr>
          <p:cNvPr id="16" name="Group 15">
            <a:extLst>
              <a:ext uri="{FF2B5EF4-FFF2-40B4-BE49-F238E27FC236}">
                <a16:creationId xmlns:a16="http://schemas.microsoft.com/office/drawing/2014/main" id="{BAF22CF9-982E-4815-9FF3-27BD2A8DB083}"/>
              </a:ext>
            </a:extLst>
          </p:cNvPr>
          <p:cNvGrpSpPr/>
          <p:nvPr/>
        </p:nvGrpSpPr>
        <p:grpSpPr>
          <a:xfrm flipH="1">
            <a:off x="5789899" y="2485555"/>
            <a:ext cx="2828572" cy="3954523"/>
            <a:chOff x="514491" y="2040021"/>
            <a:chExt cx="2828572" cy="3954523"/>
          </a:xfrm>
        </p:grpSpPr>
        <p:sp>
          <p:nvSpPr>
            <p:cNvPr id="17" name="Isosceles Triangle 16">
              <a:extLst>
                <a:ext uri="{FF2B5EF4-FFF2-40B4-BE49-F238E27FC236}">
                  <a16:creationId xmlns:a16="http://schemas.microsoft.com/office/drawing/2014/main" id="{66D257F7-CF66-4574-AD3B-33E3D609937D}"/>
                </a:ext>
              </a:extLst>
            </p:cNvPr>
            <p:cNvSpPr/>
            <p:nvPr/>
          </p:nvSpPr>
          <p:spPr>
            <a:xfrm>
              <a:off x="514491" y="4668981"/>
              <a:ext cx="2810602" cy="1325563"/>
            </a:xfrm>
            <a:prstGeom prst="triangle">
              <a:avLst>
                <a:gd name="adj" fmla="val 52139"/>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BLA</a:t>
              </a:r>
            </a:p>
            <a:p>
              <a:pPr algn="ctr"/>
              <a:r>
                <a:rPr lang="en-US" sz="2400" dirty="0"/>
                <a:t>ARhGEF6</a:t>
              </a:r>
              <a:r>
                <a:rPr lang="en-US" sz="2400" baseline="30000" dirty="0"/>
                <a:t>-</a:t>
              </a:r>
            </a:p>
          </p:txBody>
        </p:sp>
        <p:sp>
          <p:nvSpPr>
            <p:cNvPr id="18" name="Freeform: Shape 17">
              <a:extLst>
                <a:ext uri="{FF2B5EF4-FFF2-40B4-BE49-F238E27FC236}">
                  <a16:creationId xmlns:a16="http://schemas.microsoft.com/office/drawing/2014/main" id="{30D5EB9D-4CE0-4E37-AB28-98502BBF1C89}"/>
                </a:ext>
              </a:extLst>
            </p:cNvPr>
            <p:cNvSpPr/>
            <p:nvPr/>
          </p:nvSpPr>
          <p:spPr>
            <a:xfrm>
              <a:off x="1968704" y="2241758"/>
              <a:ext cx="1109618" cy="2454935"/>
            </a:xfrm>
            <a:custGeom>
              <a:avLst/>
              <a:gdLst>
                <a:gd name="connsiteX0" fmla="*/ 12497 w 2090679"/>
                <a:gd name="connsiteY0" fmla="*/ 2454935 h 2454935"/>
                <a:gd name="connsiteX1" fmla="*/ 54061 w 2090679"/>
                <a:gd name="connsiteY1" fmla="*/ 958644 h 2454935"/>
                <a:gd name="connsiteX2" fmla="*/ 441988 w 2090679"/>
                <a:gd name="connsiteY2" fmla="*/ 127371 h 2454935"/>
                <a:gd name="connsiteX3" fmla="*/ 2090679 w 2090679"/>
                <a:gd name="connsiteY3" fmla="*/ 16535 h 2454935"/>
              </a:gdLst>
              <a:ahLst/>
              <a:cxnLst>
                <a:cxn ang="0">
                  <a:pos x="connsiteX0" y="connsiteY0"/>
                </a:cxn>
                <a:cxn ang="0">
                  <a:pos x="connsiteX1" y="connsiteY1"/>
                </a:cxn>
                <a:cxn ang="0">
                  <a:pos x="connsiteX2" y="connsiteY2"/>
                </a:cxn>
                <a:cxn ang="0">
                  <a:pos x="connsiteX3" y="connsiteY3"/>
                </a:cxn>
              </a:cxnLst>
              <a:rect l="l" t="t" r="r" b="b"/>
              <a:pathLst>
                <a:path w="2090679" h="2454935">
                  <a:moveTo>
                    <a:pt x="12497" y="2454935"/>
                  </a:moveTo>
                  <a:cubicBezTo>
                    <a:pt x="-2512" y="1900753"/>
                    <a:pt x="-17521" y="1346571"/>
                    <a:pt x="54061" y="958644"/>
                  </a:cubicBezTo>
                  <a:cubicBezTo>
                    <a:pt x="125643" y="570717"/>
                    <a:pt x="102552" y="284389"/>
                    <a:pt x="441988" y="127371"/>
                  </a:cubicBezTo>
                  <a:cubicBezTo>
                    <a:pt x="781424" y="-29647"/>
                    <a:pt x="1436051" y="-6556"/>
                    <a:pt x="2090679" y="16535"/>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63DD4BD1-CAD1-4DF2-9233-C5A0D3C3A024}"/>
                </a:ext>
              </a:extLst>
            </p:cNvPr>
            <p:cNvCxnSpPr/>
            <p:nvPr/>
          </p:nvCxnSpPr>
          <p:spPr>
            <a:xfrm flipV="1">
              <a:off x="3089555" y="2040021"/>
              <a:ext cx="124691" cy="25763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EB6B5C6-203E-4753-B546-574E1FC0E18D}"/>
                </a:ext>
              </a:extLst>
            </p:cNvPr>
            <p:cNvCxnSpPr>
              <a:cxnSpLocks/>
            </p:cNvCxnSpPr>
            <p:nvPr/>
          </p:nvCxnSpPr>
          <p:spPr>
            <a:xfrm rot="5400000" flipV="1">
              <a:off x="3151901" y="2219534"/>
              <a:ext cx="124691" cy="25763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1" name="Freeform: Shape 30">
            <a:extLst>
              <a:ext uri="{FF2B5EF4-FFF2-40B4-BE49-F238E27FC236}">
                <a16:creationId xmlns:a16="http://schemas.microsoft.com/office/drawing/2014/main" id="{23353E65-F09F-4583-ADCF-CBF8E5849E9D}"/>
              </a:ext>
            </a:extLst>
          </p:cNvPr>
          <p:cNvSpPr/>
          <p:nvPr/>
        </p:nvSpPr>
        <p:spPr>
          <a:xfrm>
            <a:off x="7154208" y="2687292"/>
            <a:ext cx="5037791" cy="2454935"/>
          </a:xfrm>
          <a:custGeom>
            <a:avLst/>
            <a:gdLst>
              <a:gd name="connsiteX0" fmla="*/ 12497 w 2090679"/>
              <a:gd name="connsiteY0" fmla="*/ 2454935 h 2454935"/>
              <a:gd name="connsiteX1" fmla="*/ 54061 w 2090679"/>
              <a:gd name="connsiteY1" fmla="*/ 958644 h 2454935"/>
              <a:gd name="connsiteX2" fmla="*/ 441988 w 2090679"/>
              <a:gd name="connsiteY2" fmla="*/ 127371 h 2454935"/>
              <a:gd name="connsiteX3" fmla="*/ 2090679 w 2090679"/>
              <a:gd name="connsiteY3" fmla="*/ 16535 h 2454935"/>
            </a:gdLst>
            <a:ahLst/>
            <a:cxnLst>
              <a:cxn ang="0">
                <a:pos x="connsiteX0" y="connsiteY0"/>
              </a:cxn>
              <a:cxn ang="0">
                <a:pos x="connsiteX1" y="connsiteY1"/>
              </a:cxn>
              <a:cxn ang="0">
                <a:pos x="connsiteX2" y="connsiteY2"/>
              </a:cxn>
              <a:cxn ang="0">
                <a:pos x="connsiteX3" y="connsiteY3"/>
              </a:cxn>
            </a:cxnLst>
            <a:rect l="l" t="t" r="r" b="b"/>
            <a:pathLst>
              <a:path w="2090679" h="2454935">
                <a:moveTo>
                  <a:pt x="12497" y="2454935"/>
                </a:moveTo>
                <a:cubicBezTo>
                  <a:pt x="-2512" y="1900753"/>
                  <a:pt x="-17521" y="1346571"/>
                  <a:pt x="54061" y="958644"/>
                </a:cubicBezTo>
                <a:cubicBezTo>
                  <a:pt x="125643" y="570717"/>
                  <a:pt x="102552" y="284389"/>
                  <a:pt x="441988" y="127371"/>
                </a:cubicBezTo>
                <a:cubicBezTo>
                  <a:pt x="781424" y="-29647"/>
                  <a:pt x="1436051" y="-6556"/>
                  <a:pt x="2090679" y="16535"/>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A5115BA-1688-4CB5-B792-8208A98D8C39}"/>
              </a:ext>
            </a:extLst>
          </p:cNvPr>
          <p:cNvSpPr/>
          <p:nvPr/>
        </p:nvSpPr>
        <p:spPr>
          <a:xfrm>
            <a:off x="8069593" y="4196046"/>
            <a:ext cx="1227076" cy="106340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BLA</a:t>
            </a:r>
          </a:p>
          <a:p>
            <a:pPr algn="ctr"/>
            <a:r>
              <a:rPr lang="en-US" dirty="0"/>
              <a:t>GABA</a:t>
            </a:r>
          </a:p>
        </p:txBody>
      </p:sp>
      <p:sp>
        <p:nvSpPr>
          <p:cNvPr id="34" name="Oval 33">
            <a:extLst>
              <a:ext uri="{FF2B5EF4-FFF2-40B4-BE49-F238E27FC236}">
                <a16:creationId xmlns:a16="http://schemas.microsoft.com/office/drawing/2014/main" id="{3CC2A53E-876D-4845-979B-003EDFBC7670}"/>
              </a:ext>
            </a:extLst>
          </p:cNvPr>
          <p:cNvSpPr/>
          <p:nvPr/>
        </p:nvSpPr>
        <p:spPr>
          <a:xfrm>
            <a:off x="9002063" y="5777296"/>
            <a:ext cx="1227076" cy="106340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BLA</a:t>
            </a:r>
          </a:p>
          <a:p>
            <a:pPr algn="ctr"/>
            <a:r>
              <a:rPr lang="en-US" dirty="0"/>
              <a:t>GABA</a:t>
            </a:r>
          </a:p>
        </p:txBody>
      </p:sp>
      <p:grpSp>
        <p:nvGrpSpPr>
          <p:cNvPr id="39" name="Group 38">
            <a:extLst>
              <a:ext uri="{FF2B5EF4-FFF2-40B4-BE49-F238E27FC236}">
                <a16:creationId xmlns:a16="http://schemas.microsoft.com/office/drawing/2014/main" id="{17F2C07E-6CBB-4AAD-BA6B-DF4A511CD4FD}"/>
              </a:ext>
            </a:extLst>
          </p:cNvPr>
          <p:cNvGrpSpPr/>
          <p:nvPr/>
        </p:nvGrpSpPr>
        <p:grpSpPr>
          <a:xfrm>
            <a:off x="8813390" y="5272459"/>
            <a:ext cx="449273" cy="622060"/>
            <a:chOff x="8773331" y="5309672"/>
            <a:chExt cx="449273" cy="622060"/>
          </a:xfrm>
        </p:grpSpPr>
        <p:cxnSp>
          <p:nvCxnSpPr>
            <p:cNvPr id="35" name="Straight Connector 34">
              <a:extLst>
                <a:ext uri="{FF2B5EF4-FFF2-40B4-BE49-F238E27FC236}">
                  <a16:creationId xmlns:a16="http://schemas.microsoft.com/office/drawing/2014/main" id="{FCF208F6-9337-4495-89DC-F7DD1AE5BA25}"/>
                </a:ext>
              </a:extLst>
            </p:cNvPr>
            <p:cNvCxnSpPr>
              <a:cxnSpLocks/>
            </p:cNvCxnSpPr>
            <p:nvPr/>
          </p:nvCxnSpPr>
          <p:spPr>
            <a:xfrm flipH="1" flipV="1">
              <a:off x="8773331" y="5387780"/>
              <a:ext cx="238918" cy="11332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75F04D0-77ED-438E-AF61-5FDA94234DB1}"/>
                </a:ext>
              </a:extLst>
            </p:cNvPr>
            <p:cNvCxnSpPr/>
            <p:nvPr/>
          </p:nvCxnSpPr>
          <p:spPr>
            <a:xfrm flipH="1" flipV="1">
              <a:off x="9014001" y="5485950"/>
              <a:ext cx="208603" cy="44578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45AE571-EA9A-4C53-8A00-D4A7CA90737F}"/>
                </a:ext>
              </a:extLst>
            </p:cNvPr>
            <p:cNvCxnSpPr>
              <a:cxnSpLocks/>
            </p:cNvCxnSpPr>
            <p:nvPr/>
          </p:nvCxnSpPr>
          <p:spPr>
            <a:xfrm flipV="1">
              <a:off x="9011460" y="5309672"/>
              <a:ext cx="106842" cy="17672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4D006413-99A6-4C27-92CF-DB04A63C17FD}"/>
              </a:ext>
            </a:extLst>
          </p:cNvPr>
          <p:cNvGrpSpPr/>
          <p:nvPr/>
        </p:nvGrpSpPr>
        <p:grpSpPr>
          <a:xfrm rot="15528893">
            <a:off x="7814318" y="5035937"/>
            <a:ext cx="435418" cy="649770"/>
            <a:chOff x="8787186" y="5281962"/>
            <a:chExt cx="435418" cy="649770"/>
          </a:xfrm>
        </p:grpSpPr>
        <p:cxnSp>
          <p:nvCxnSpPr>
            <p:cNvPr id="41" name="Straight Connector 40">
              <a:extLst>
                <a:ext uri="{FF2B5EF4-FFF2-40B4-BE49-F238E27FC236}">
                  <a16:creationId xmlns:a16="http://schemas.microsoft.com/office/drawing/2014/main" id="{B3A96734-1DE8-4FFF-9294-77898501C7A0}"/>
                </a:ext>
              </a:extLst>
            </p:cNvPr>
            <p:cNvCxnSpPr>
              <a:cxnSpLocks/>
            </p:cNvCxnSpPr>
            <p:nvPr/>
          </p:nvCxnSpPr>
          <p:spPr>
            <a:xfrm flipH="1" flipV="1">
              <a:off x="8787186" y="5387780"/>
              <a:ext cx="238918" cy="11332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0440EC6-E0BF-4D01-B4AE-8FDC3AEA46EA}"/>
                </a:ext>
              </a:extLst>
            </p:cNvPr>
            <p:cNvCxnSpPr/>
            <p:nvPr/>
          </p:nvCxnSpPr>
          <p:spPr>
            <a:xfrm flipH="1" flipV="1">
              <a:off x="9014001" y="5485950"/>
              <a:ext cx="208603" cy="44578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8EE2EF3-B177-44C2-9F2D-76816B32A619}"/>
                </a:ext>
              </a:extLst>
            </p:cNvPr>
            <p:cNvCxnSpPr>
              <a:cxnSpLocks/>
            </p:cNvCxnSpPr>
            <p:nvPr/>
          </p:nvCxnSpPr>
          <p:spPr>
            <a:xfrm flipV="1">
              <a:off x="9025315" y="5281962"/>
              <a:ext cx="106842" cy="17672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30901485-25F2-4801-B197-F42E3DCD695A}"/>
              </a:ext>
            </a:extLst>
          </p:cNvPr>
          <p:cNvGrpSpPr/>
          <p:nvPr/>
        </p:nvGrpSpPr>
        <p:grpSpPr>
          <a:xfrm>
            <a:off x="9393696" y="4586781"/>
            <a:ext cx="2867579" cy="1276872"/>
            <a:chOff x="9388187" y="4577397"/>
            <a:chExt cx="2867579" cy="1276872"/>
          </a:xfrm>
        </p:grpSpPr>
        <p:grpSp>
          <p:nvGrpSpPr>
            <p:cNvPr id="46" name="Group 45">
              <a:extLst>
                <a:ext uri="{FF2B5EF4-FFF2-40B4-BE49-F238E27FC236}">
                  <a16:creationId xmlns:a16="http://schemas.microsoft.com/office/drawing/2014/main" id="{37429A60-C808-4DBF-AB38-ECF2604A5FE5}"/>
                </a:ext>
              </a:extLst>
            </p:cNvPr>
            <p:cNvGrpSpPr/>
            <p:nvPr/>
          </p:nvGrpSpPr>
          <p:grpSpPr>
            <a:xfrm rot="17346373">
              <a:off x="10459936" y="3505648"/>
              <a:ext cx="724082" cy="2867579"/>
              <a:chOff x="8773331" y="5309672"/>
              <a:chExt cx="724082" cy="2867579"/>
            </a:xfrm>
          </p:grpSpPr>
          <p:cxnSp>
            <p:nvCxnSpPr>
              <p:cNvPr id="47" name="Straight Connector 46">
                <a:extLst>
                  <a:ext uri="{FF2B5EF4-FFF2-40B4-BE49-F238E27FC236}">
                    <a16:creationId xmlns:a16="http://schemas.microsoft.com/office/drawing/2014/main" id="{D4648817-59DF-41FC-8B63-031B6E8F6A93}"/>
                  </a:ext>
                </a:extLst>
              </p:cNvPr>
              <p:cNvCxnSpPr>
                <a:cxnSpLocks/>
              </p:cNvCxnSpPr>
              <p:nvPr/>
            </p:nvCxnSpPr>
            <p:spPr>
              <a:xfrm flipH="1" flipV="1">
                <a:off x="8773331" y="5387780"/>
                <a:ext cx="238918" cy="11332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E34365C-4242-469F-A7BC-A359C742F9EE}"/>
                  </a:ext>
                </a:extLst>
              </p:cNvPr>
              <p:cNvCxnSpPr>
                <a:cxnSpLocks/>
              </p:cNvCxnSpPr>
              <p:nvPr/>
            </p:nvCxnSpPr>
            <p:spPr>
              <a:xfrm rot="4253627" flipH="1">
                <a:off x="8095845" y="6775684"/>
                <a:ext cx="2772657" cy="3047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57EFF4D-D9A9-4360-B771-33B3A9AA71B2}"/>
                  </a:ext>
                </a:extLst>
              </p:cNvPr>
              <p:cNvCxnSpPr>
                <a:cxnSpLocks/>
              </p:cNvCxnSpPr>
              <p:nvPr/>
            </p:nvCxnSpPr>
            <p:spPr>
              <a:xfrm flipV="1">
                <a:off x="9011460" y="5309672"/>
                <a:ext cx="106842" cy="17672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A126B8FA-6167-4EC4-B335-6FF8EC0EF09D}"/>
                </a:ext>
              </a:extLst>
            </p:cNvPr>
            <p:cNvGrpSpPr/>
            <p:nvPr/>
          </p:nvGrpSpPr>
          <p:grpSpPr>
            <a:xfrm rot="14742106">
              <a:off x="10123803" y="4765508"/>
              <a:ext cx="893217" cy="1284306"/>
              <a:chOff x="8773331" y="5309672"/>
              <a:chExt cx="893217" cy="1122432"/>
            </a:xfrm>
          </p:grpSpPr>
          <p:cxnSp>
            <p:nvCxnSpPr>
              <p:cNvPr id="52" name="Straight Connector 51">
                <a:extLst>
                  <a:ext uri="{FF2B5EF4-FFF2-40B4-BE49-F238E27FC236}">
                    <a16:creationId xmlns:a16="http://schemas.microsoft.com/office/drawing/2014/main" id="{F569BA78-F91C-4A5C-B077-7B54CAF1B297}"/>
                  </a:ext>
                </a:extLst>
              </p:cNvPr>
              <p:cNvCxnSpPr>
                <a:cxnSpLocks/>
              </p:cNvCxnSpPr>
              <p:nvPr/>
            </p:nvCxnSpPr>
            <p:spPr>
              <a:xfrm flipH="1" flipV="1">
                <a:off x="8773331" y="5387780"/>
                <a:ext cx="238918" cy="11332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0563552-ED99-40FA-9CC9-2712A07548B0}"/>
                  </a:ext>
                </a:extLst>
              </p:cNvPr>
              <p:cNvCxnSpPr>
                <a:cxnSpLocks/>
              </p:cNvCxnSpPr>
              <p:nvPr/>
            </p:nvCxnSpPr>
            <p:spPr>
              <a:xfrm rot="4253627" flipH="1">
                <a:off x="8874267" y="5639822"/>
                <a:ext cx="1060112" cy="52445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4DA35E5-427B-42F7-AEBA-4A90F407C9F7}"/>
                  </a:ext>
                </a:extLst>
              </p:cNvPr>
              <p:cNvCxnSpPr>
                <a:cxnSpLocks/>
              </p:cNvCxnSpPr>
              <p:nvPr/>
            </p:nvCxnSpPr>
            <p:spPr>
              <a:xfrm flipV="1">
                <a:off x="9011460" y="5309672"/>
                <a:ext cx="106842" cy="17672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7" name="TextBox 56">
            <a:extLst>
              <a:ext uri="{FF2B5EF4-FFF2-40B4-BE49-F238E27FC236}">
                <a16:creationId xmlns:a16="http://schemas.microsoft.com/office/drawing/2014/main" id="{415C8523-EBC7-4184-B037-FDD7FEF89F85}"/>
              </a:ext>
            </a:extLst>
          </p:cNvPr>
          <p:cNvSpPr txBox="1"/>
          <p:nvPr/>
        </p:nvSpPr>
        <p:spPr>
          <a:xfrm>
            <a:off x="9610086" y="4129883"/>
            <a:ext cx="2633111" cy="523220"/>
          </a:xfrm>
          <a:prstGeom prst="rect">
            <a:avLst/>
          </a:prstGeom>
          <a:noFill/>
        </p:spPr>
        <p:txBody>
          <a:bodyPr wrap="square" rtlCol="0">
            <a:spAutoFit/>
          </a:bodyPr>
          <a:lstStyle/>
          <a:p>
            <a:pPr algn="ctr"/>
            <a:r>
              <a:rPr lang="en-US" sz="2800" dirty="0"/>
              <a:t>Serotonin Inputs</a:t>
            </a:r>
          </a:p>
        </p:txBody>
      </p:sp>
      <p:sp>
        <p:nvSpPr>
          <p:cNvPr id="60" name="Lightning Bolt 59">
            <a:extLst>
              <a:ext uri="{FF2B5EF4-FFF2-40B4-BE49-F238E27FC236}">
                <a16:creationId xmlns:a16="http://schemas.microsoft.com/office/drawing/2014/main" id="{38FFE909-5323-4DB7-BBC8-00DB784D1459}"/>
              </a:ext>
            </a:extLst>
          </p:cNvPr>
          <p:cNvSpPr/>
          <p:nvPr/>
        </p:nvSpPr>
        <p:spPr>
          <a:xfrm>
            <a:off x="7586873" y="3872885"/>
            <a:ext cx="389285" cy="761998"/>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Merge 2">
            <a:extLst>
              <a:ext uri="{FF2B5EF4-FFF2-40B4-BE49-F238E27FC236}">
                <a16:creationId xmlns:a16="http://schemas.microsoft.com/office/drawing/2014/main" id="{78160FF7-A5F3-4984-95D3-51A876165940}"/>
              </a:ext>
            </a:extLst>
          </p:cNvPr>
          <p:cNvSpPr/>
          <p:nvPr/>
        </p:nvSpPr>
        <p:spPr>
          <a:xfrm rot="20608467">
            <a:off x="873237" y="1438882"/>
            <a:ext cx="2112740" cy="1358883"/>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dmPFC</a:t>
            </a:r>
            <a:endParaRPr lang="en-US" dirty="0"/>
          </a:p>
        </p:txBody>
      </p:sp>
      <p:sp>
        <p:nvSpPr>
          <p:cNvPr id="55" name="Freeform: Shape 54">
            <a:extLst>
              <a:ext uri="{FF2B5EF4-FFF2-40B4-BE49-F238E27FC236}">
                <a16:creationId xmlns:a16="http://schemas.microsoft.com/office/drawing/2014/main" id="{10D62B95-2ED1-4739-9595-F44B166F51F3}"/>
              </a:ext>
            </a:extLst>
          </p:cNvPr>
          <p:cNvSpPr/>
          <p:nvPr/>
        </p:nvSpPr>
        <p:spPr>
          <a:xfrm rot="11104276" flipH="1">
            <a:off x="1976547" y="2653209"/>
            <a:ext cx="838030" cy="2726675"/>
          </a:xfrm>
          <a:custGeom>
            <a:avLst/>
            <a:gdLst>
              <a:gd name="connsiteX0" fmla="*/ 12497 w 2090679"/>
              <a:gd name="connsiteY0" fmla="*/ 2454935 h 2454935"/>
              <a:gd name="connsiteX1" fmla="*/ 54061 w 2090679"/>
              <a:gd name="connsiteY1" fmla="*/ 958644 h 2454935"/>
              <a:gd name="connsiteX2" fmla="*/ 441988 w 2090679"/>
              <a:gd name="connsiteY2" fmla="*/ 127371 h 2454935"/>
              <a:gd name="connsiteX3" fmla="*/ 2090679 w 2090679"/>
              <a:gd name="connsiteY3" fmla="*/ 16535 h 2454935"/>
            </a:gdLst>
            <a:ahLst/>
            <a:cxnLst>
              <a:cxn ang="0">
                <a:pos x="connsiteX0" y="connsiteY0"/>
              </a:cxn>
              <a:cxn ang="0">
                <a:pos x="connsiteX1" y="connsiteY1"/>
              </a:cxn>
              <a:cxn ang="0">
                <a:pos x="connsiteX2" y="connsiteY2"/>
              </a:cxn>
              <a:cxn ang="0">
                <a:pos x="connsiteX3" y="connsiteY3"/>
              </a:cxn>
            </a:cxnLst>
            <a:rect l="l" t="t" r="r" b="b"/>
            <a:pathLst>
              <a:path w="2090679" h="2454935">
                <a:moveTo>
                  <a:pt x="12497" y="2454935"/>
                </a:moveTo>
                <a:cubicBezTo>
                  <a:pt x="-2512" y="1900753"/>
                  <a:pt x="-17521" y="1346571"/>
                  <a:pt x="54061" y="958644"/>
                </a:cubicBezTo>
                <a:cubicBezTo>
                  <a:pt x="125643" y="570717"/>
                  <a:pt x="102552" y="284389"/>
                  <a:pt x="441988" y="127371"/>
                </a:cubicBezTo>
                <a:cubicBezTo>
                  <a:pt x="781424" y="-29647"/>
                  <a:pt x="1436051" y="-6556"/>
                  <a:pt x="2090679" y="16535"/>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CBE7B25-70F4-4262-B492-4663875750E4}"/>
              </a:ext>
            </a:extLst>
          </p:cNvPr>
          <p:cNvGrpSpPr/>
          <p:nvPr/>
        </p:nvGrpSpPr>
        <p:grpSpPr>
          <a:xfrm rot="3031351">
            <a:off x="2659258" y="5253959"/>
            <a:ext cx="257632" cy="370674"/>
            <a:chOff x="2701416" y="5126726"/>
            <a:chExt cx="257632" cy="370674"/>
          </a:xfrm>
        </p:grpSpPr>
        <p:cxnSp>
          <p:nvCxnSpPr>
            <p:cNvPr id="58" name="Straight Connector 57">
              <a:extLst>
                <a:ext uri="{FF2B5EF4-FFF2-40B4-BE49-F238E27FC236}">
                  <a16:creationId xmlns:a16="http://schemas.microsoft.com/office/drawing/2014/main" id="{5FB5641F-1544-4129-A2F3-F81BB2C2F8E6}"/>
                </a:ext>
              </a:extLst>
            </p:cNvPr>
            <p:cNvCxnSpPr/>
            <p:nvPr/>
          </p:nvCxnSpPr>
          <p:spPr>
            <a:xfrm flipV="1">
              <a:off x="2705540" y="5126726"/>
              <a:ext cx="124691" cy="25763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125ECAE-9BB9-4383-8DA5-636B0FC57401}"/>
                </a:ext>
              </a:extLst>
            </p:cNvPr>
            <p:cNvCxnSpPr>
              <a:cxnSpLocks/>
            </p:cNvCxnSpPr>
            <p:nvPr/>
          </p:nvCxnSpPr>
          <p:spPr>
            <a:xfrm rot="5400000" flipV="1">
              <a:off x="2767886" y="5306239"/>
              <a:ext cx="124691" cy="25763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72" name="Title 1">
            <a:extLst>
              <a:ext uri="{FF2B5EF4-FFF2-40B4-BE49-F238E27FC236}">
                <a16:creationId xmlns:a16="http://schemas.microsoft.com/office/drawing/2014/main" id="{712E853C-92C2-4632-A807-89C19A58B2E4}"/>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Connecting Serotonergic Psychedelics</a:t>
            </a:r>
          </a:p>
        </p:txBody>
      </p:sp>
      <p:grpSp>
        <p:nvGrpSpPr>
          <p:cNvPr id="74" name="Group 73">
            <a:extLst>
              <a:ext uri="{FF2B5EF4-FFF2-40B4-BE49-F238E27FC236}">
                <a16:creationId xmlns:a16="http://schemas.microsoft.com/office/drawing/2014/main" id="{F35A2F36-0A53-435C-BE0F-C0D9771FE34E}"/>
              </a:ext>
            </a:extLst>
          </p:cNvPr>
          <p:cNvGrpSpPr/>
          <p:nvPr/>
        </p:nvGrpSpPr>
        <p:grpSpPr>
          <a:xfrm rot="3760132">
            <a:off x="-376585" y="1737793"/>
            <a:ext cx="724082" cy="2867579"/>
            <a:chOff x="8773331" y="5309672"/>
            <a:chExt cx="724082" cy="2867579"/>
          </a:xfrm>
        </p:grpSpPr>
        <p:cxnSp>
          <p:nvCxnSpPr>
            <p:cNvPr id="79" name="Straight Connector 78">
              <a:extLst>
                <a:ext uri="{FF2B5EF4-FFF2-40B4-BE49-F238E27FC236}">
                  <a16:creationId xmlns:a16="http://schemas.microsoft.com/office/drawing/2014/main" id="{E109C523-5109-42F6-AC5A-A069894C7F53}"/>
                </a:ext>
              </a:extLst>
            </p:cNvPr>
            <p:cNvCxnSpPr>
              <a:cxnSpLocks/>
            </p:cNvCxnSpPr>
            <p:nvPr/>
          </p:nvCxnSpPr>
          <p:spPr>
            <a:xfrm flipH="1" flipV="1">
              <a:off x="8773331" y="5387780"/>
              <a:ext cx="238918" cy="11332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FBB2CFD-2A7F-4444-B833-EB2AE31A6DF9}"/>
                </a:ext>
              </a:extLst>
            </p:cNvPr>
            <p:cNvCxnSpPr>
              <a:cxnSpLocks/>
            </p:cNvCxnSpPr>
            <p:nvPr/>
          </p:nvCxnSpPr>
          <p:spPr>
            <a:xfrm rot="4253627" flipH="1">
              <a:off x="8095845" y="6775684"/>
              <a:ext cx="2772657" cy="3047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AE9CBCC-8CF2-4373-92C9-05E04B6C6985}"/>
                </a:ext>
              </a:extLst>
            </p:cNvPr>
            <p:cNvCxnSpPr>
              <a:cxnSpLocks/>
            </p:cNvCxnSpPr>
            <p:nvPr/>
          </p:nvCxnSpPr>
          <p:spPr>
            <a:xfrm flipV="1">
              <a:off x="9011460" y="5309672"/>
              <a:ext cx="106842" cy="17672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6FE7C428-9BAF-4247-9DD7-C5626E129965}"/>
              </a:ext>
            </a:extLst>
          </p:cNvPr>
          <p:cNvSpPr txBox="1"/>
          <p:nvPr/>
        </p:nvSpPr>
        <p:spPr>
          <a:xfrm rot="18783605">
            <a:off x="-701679" y="3162073"/>
            <a:ext cx="2633111" cy="369332"/>
          </a:xfrm>
          <a:prstGeom prst="rect">
            <a:avLst/>
          </a:prstGeom>
          <a:noFill/>
        </p:spPr>
        <p:txBody>
          <a:bodyPr wrap="square" rtlCol="0">
            <a:spAutoFit/>
          </a:bodyPr>
          <a:lstStyle/>
          <a:p>
            <a:pPr algn="ctr"/>
            <a:r>
              <a:rPr lang="en-US" dirty="0"/>
              <a:t>Serotonin Inputs</a:t>
            </a:r>
          </a:p>
        </p:txBody>
      </p:sp>
      <p:pic>
        <p:nvPicPr>
          <p:cNvPr id="83" name="Picture 82">
            <a:extLst>
              <a:ext uri="{FF2B5EF4-FFF2-40B4-BE49-F238E27FC236}">
                <a16:creationId xmlns:a16="http://schemas.microsoft.com/office/drawing/2014/main" id="{7BBEA0AA-1C14-49D8-858B-DF91995ED49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3388529">
            <a:off x="864880" y="1925401"/>
            <a:ext cx="961928" cy="604236"/>
          </a:xfrm>
          <a:prstGeom prst="rect">
            <a:avLst/>
          </a:prstGeom>
        </p:spPr>
      </p:pic>
      <p:sp>
        <p:nvSpPr>
          <p:cNvPr id="8" name="TextBox 7">
            <a:extLst>
              <a:ext uri="{FF2B5EF4-FFF2-40B4-BE49-F238E27FC236}">
                <a16:creationId xmlns:a16="http://schemas.microsoft.com/office/drawing/2014/main" id="{4AABB5ED-93B7-43A6-A96E-99B216FB4173}"/>
              </a:ext>
            </a:extLst>
          </p:cNvPr>
          <p:cNvSpPr txBox="1"/>
          <p:nvPr/>
        </p:nvSpPr>
        <p:spPr>
          <a:xfrm>
            <a:off x="1630296" y="2155835"/>
            <a:ext cx="1115063" cy="369332"/>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5-HT</a:t>
            </a:r>
            <a:r>
              <a:rPr lang="en-US" baseline="-25000" dirty="0">
                <a:effectLst>
                  <a:outerShdw blurRad="38100" dist="38100" dir="2700000" algn="tl">
                    <a:srgbClr val="000000">
                      <a:alpha val="43137"/>
                    </a:srgbClr>
                  </a:outerShdw>
                </a:effectLst>
              </a:rPr>
              <a:t>2A/B</a:t>
            </a:r>
          </a:p>
        </p:txBody>
      </p:sp>
      <p:pic>
        <p:nvPicPr>
          <p:cNvPr id="84" name="Picture 83">
            <a:extLst>
              <a:ext uri="{FF2B5EF4-FFF2-40B4-BE49-F238E27FC236}">
                <a16:creationId xmlns:a16="http://schemas.microsoft.com/office/drawing/2014/main" id="{695BAFA7-8D8D-4EF4-95B4-9330C0EEEA3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5398155">
            <a:off x="8692253" y="4404410"/>
            <a:ext cx="961928" cy="604236"/>
          </a:xfrm>
          <a:prstGeom prst="rect">
            <a:avLst/>
          </a:prstGeom>
        </p:spPr>
      </p:pic>
      <p:sp>
        <p:nvSpPr>
          <p:cNvPr id="85" name="TextBox 84">
            <a:extLst>
              <a:ext uri="{FF2B5EF4-FFF2-40B4-BE49-F238E27FC236}">
                <a16:creationId xmlns:a16="http://schemas.microsoft.com/office/drawing/2014/main" id="{2900E040-01C0-4749-AE5F-FD71C2B665D9}"/>
              </a:ext>
            </a:extLst>
          </p:cNvPr>
          <p:cNvSpPr txBox="1"/>
          <p:nvPr/>
        </p:nvSpPr>
        <p:spPr>
          <a:xfrm>
            <a:off x="8705131" y="3902590"/>
            <a:ext cx="1115063" cy="369332"/>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5-HT</a:t>
            </a:r>
            <a:r>
              <a:rPr lang="en-US" baseline="-25000" dirty="0">
                <a:effectLst>
                  <a:outerShdw blurRad="38100" dist="38100" dir="2700000" algn="tl">
                    <a:srgbClr val="000000">
                      <a:alpha val="43137"/>
                    </a:srgbClr>
                  </a:outerShdw>
                </a:effectLst>
              </a:rPr>
              <a:t>2A/B</a:t>
            </a:r>
          </a:p>
        </p:txBody>
      </p:sp>
      <p:pic>
        <p:nvPicPr>
          <p:cNvPr id="86" name="Picture 85">
            <a:extLst>
              <a:ext uri="{FF2B5EF4-FFF2-40B4-BE49-F238E27FC236}">
                <a16:creationId xmlns:a16="http://schemas.microsoft.com/office/drawing/2014/main" id="{24495B03-591A-4C00-9907-0F370EB3B13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3427709">
            <a:off x="9525314" y="5844682"/>
            <a:ext cx="961928" cy="604236"/>
          </a:xfrm>
          <a:prstGeom prst="rect">
            <a:avLst/>
          </a:prstGeom>
        </p:spPr>
      </p:pic>
      <p:sp>
        <p:nvSpPr>
          <p:cNvPr id="87" name="TextBox 86">
            <a:extLst>
              <a:ext uri="{FF2B5EF4-FFF2-40B4-BE49-F238E27FC236}">
                <a16:creationId xmlns:a16="http://schemas.microsoft.com/office/drawing/2014/main" id="{39E37809-C16C-4E73-A184-E6D2A01B1070}"/>
              </a:ext>
            </a:extLst>
          </p:cNvPr>
          <p:cNvSpPr txBox="1"/>
          <p:nvPr/>
        </p:nvSpPr>
        <p:spPr>
          <a:xfrm>
            <a:off x="10260742" y="6094187"/>
            <a:ext cx="1115063" cy="369332"/>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5-HT</a:t>
            </a:r>
            <a:r>
              <a:rPr lang="en-US" baseline="-25000" dirty="0">
                <a:effectLst>
                  <a:outerShdw blurRad="38100" dist="38100" dir="2700000" algn="tl">
                    <a:srgbClr val="000000">
                      <a:alpha val="43137"/>
                    </a:srgbClr>
                  </a:outerShdw>
                </a:effectLst>
              </a:rPr>
              <a:t>2A/B</a:t>
            </a:r>
          </a:p>
        </p:txBody>
      </p:sp>
      <p:sp>
        <p:nvSpPr>
          <p:cNvPr id="9" name="Arrow: Up 8">
            <a:extLst>
              <a:ext uri="{FF2B5EF4-FFF2-40B4-BE49-F238E27FC236}">
                <a16:creationId xmlns:a16="http://schemas.microsoft.com/office/drawing/2014/main" id="{7D547FEC-337A-4AFD-A59F-F22D05689647}"/>
              </a:ext>
            </a:extLst>
          </p:cNvPr>
          <p:cNvSpPr/>
          <p:nvPr/>
        </p:nvSpPr>
        <p:spPr>
          <a:xfrm>
            <a:off x="1333611" y="2699295"/>
            <a:ext cx="453134" cy="1147611"/>
          </a:xfrm>
          <a:prstGeom prst="up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73CF18B0-C55F-4026-83A0-C8E9848CF6F9}"/>
              </a:ext>
            </a:extLst>
          </p:cNvPr>
          <p:cNvSpPr txBox="1"/>
          <p:nvPr/>
        </p:nvSpPr>
        <p:spPr>
          <a:xfrm rot="21438099">
            <a:off x="8258423" y="1482507"/>
            <a:ext cx="3946714" cy="584775"/>
          </a:xfrm>
          <a:prstGeom prst="rect">
            <a:avLst/>
          </a:prstGeom>
          <a:noFill/>
        </p:spPr>
        <p:txBody>
          <a:bodyPr wrap="square" rtlCol="0">
            <a:spAutoFit/>
          </a:bodyPr>
          <a:lstStyle/>
          <a:p>
            <a:pPr algn="ctr"/>
            <a:r>
              <a:rPr lang="en-US" sz="3200" dirty="0"/>
              <a:t>Novelty Exploration</a:t>
            </a:r>
          </a:p>
        </p:txBody>
      </p:sp>
      <p:sp>
        <p:nvSpPr>
          <p:cNvPr id="89" name="Arrow: Up 88">
            <a:extLst>
              <a:ext uri="{FF2B5EF4-FFF2-40B4-BE49-F238E27FC236}">
                <a16:creationId xmlns:a16="http://schemas.microsoft.com/office/drawing/2014/main" id="{4E4016CE-3ABD-40E2-A188-5F67242BBDE8}"/>
              </a:ext>
            </a:extLst>
          </p:cNvPr>
          <p:cNvSpPr/>
          <p:nvPr/>
        </p:nvSpPr>
        <p:spPr>
          <a:xfrm rot="13606407">
            <a:off x="10673784" y="5059958"/>
            <a:ext cx="453134" cy="1147611"/>
          </a:xfrm>
          <a:prstGeom prst="up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5025A9D3-4FE2-4D33-A86A-02C56379C9D4}"/>
              </a:ext>
            </a:extLst>
          </p:cNvPr>
          <p:cNvSpPr txBox="1"/>
          <p:nvPr/>
        </p:nvSpPr>
        <p:spPr>
          <a:xfrm rot="21438099">
            <a:off x="6375538" y="1493123"/>
            <a:ext cx="6060819" cy="584775"/>
          </a:xfrm>
          <a:prstGeom prst="rect">
            <a:avLst/>
          </a:prstGeom>
          <a:noFill/>
        </p:spPr>
        <p:txBody>
          <a:bodyPr wrap="square" rtlCol="0">
            <a:spAutoFit/>
          </a:bodyPr>
          <a:lstStyle/>
          <a:p>
            <a:pPr algn="ctr"/>
            <a:r>
              <a:rPr lang="en-US" sz="3200" dirty="0"/>
              <a:t>Normal or Enhanced Fear State</a:t>
            </a:r>
          </a:p>
        </p:txBody>
      </p:sp>
      <p:sp>
        <p:nvSpPr>
          <p:cNvPr id="91" name="Arrow: Up 90">
            <a:extLst>
              <a:ext uri="{FF2B5EF4-FFF2-40B4-BE49-F238E27FC236}">
                <a16:creationId xmlns:a16="http://schemas.microsoft.com/office/drawing/2014/main" id="{E8D0E906-0606-4A4C-B39F-CC761254B11A}"/>
              </a:ext>
            </a:extLst>
          </p:cNvPr>
          <p:cNvSpPr/>
          <p:nvPr/>
        </p:nvSpPr>
        <p:spPr>
          <a:xfrm rot="12446804">
            <a:off x="9485370" y="2926701"/>
            <a:ext cx="453134" cy="1147611"/>
          </a:xfrm>
          <a:prstGeom prst="up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A5C66D03-CF84-49C5-87DC-D490F97977F7}"/>
              </a:ext>
            </a:extLst>
          </p:cNvPr>
          <p:cNvSpPr txBox="1"/>
          <p:nvPr/>
        </p:nvSpPr>
        <p:spPr>
          <a:xfrm rot="21438099">
            <a:off x="6642693" y="1519669"/>
            <a:ext cx="6060819" cy="584775"/>
          </a:xfrm>
          <a:prstGeom prst="rect">
            <a:avLst/>
          </a:prstGeom>
          <a:noFill/>
        </p:spPr>
        <p:txBody>
          <a:bodyPr wrap="square" rtlCol="0">
            <a:spAutoFit/>
          </a:bodyPr>
          <a:lstStyle/>
          <a:p>
            <a:pPr algn="ctr"/>
            <a:r>
              <a:rPr lang="en-US" sz="3200" dirty="0"/>
              <a:t>Cataplexy-like Behavior</a:t>
            </a:r>
          </a:p>
        </p:txBody>
      </p:sp>
      <p:sp>
        <p:nvSpPr>
          <p:cNvPr id="93" name="TextBox 92">
            <a:extLst>
              <a:ext uri="{FF2B5EF4-FFF2-40B4-BE49-F238E27FC236}">
                <a16:creationId xmlns:a16="http://schemas.microsoft.com/office/drawing/2014/main" id="{2F8F6CC6-E85E-4DDE-BFFF-332B2E38EA3F}"/>
              </a:ext>
            </a:extLst>
          </p:cNvPr>
          <p:cNvSpPr txBox="1"/>
          <p:nvPr/>
        </p:nvSpPr>
        <p:spPr>
          <a:xfrm>
            <a:off x="570176" y="904625"/>
            <a:ext cx="11123051" cy="646331"/>
          </a:xfrm>
          <a:prstGeom prst="rect">
            <a:avLst/>
          </a:prstGeom>
          <a:solidFill>
            <a:schemeClr val="bg1">
              <a:alpha val="70000"/>
            </a:schemeClr>
          </a:solidFill>
        </p:spPr>
        <p:txBody>
          <a:bodyPr wrap="square" rtlCol="0">
            <a:spAutoFit/>
          </a:bodyPr>
          <a:lstStyle/>
          <a:p>
            <a:pPr algn="ctr"/>
            <a:r>
              <a:rPr lang="en-US" sz="3600" dirty="0">
                <a:effectLst>
                  <a:outerShdw blurRad="38100" dist="38100" dir="2700000" algn="tl">
                    <a:srgbClr val="000000">
                      <a:alpha val="43137"/>
                    </a:srgbClr>
                  </a:outerShdw>
                </a:effectLst>
              </a:rPr>
              <a:t>Thoughts on psychedelics being therapeutic  in this circuit?</a:t>
            </a:r>
          </a:p>
        </p:txBody>
      </p:sp>
    </p:spTree>
    <p:extLst>
      <p:ext uri="{BB962C8B-B14F-4D97-AF65-F5344CB8AC3E}">
        <p14:creationId xmlns:p14="http://schemas.microsoft.com/office/powerpoint/2010/main" val="389166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1" nodeType="withEffect">
                                  <p:stCondLst>
                                    <p:cond delay="0"/>
                                  </p:stCondLst>
                                  <p:childTnLst>
                                    <p:animEffect transition="out" filter="fade">
                                      <p:cBhvr>
                                        <p:cTn id="6" dur="1000" tmFilter="0, 0; .2, .5; .8, .5; 1, 0"/>
                                        <p:tgtEl>
                                          <p:spTgt spid="60"/>
                                        </p:tgtEl>
                                      </p:cBhvr>
                                    </p:animEffect>
                                    <p:animScale>
                                      <p:cBhvr>
                                        <p:cTn id="7" dur="500" autoRev="1" fill="hold"/>
                                        <p:tgtEl>
                                          <p:spTgt spid="6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fade">
                                      <p:cBhvr>
                                        <p:cTn id="25" dur="500"/>
                                        <p:tgtEl>
                                          <p:spTgt spid="82"/>
                                        </p:tgtEl>
                                      </p:cBhvr>
                                    </p:animEffect>
                                  </p:childTnLst>
                                </p:cTn>
                              </p:par>
                              <p:par>
                                <p:cTn id="26" presetID="10" presetClass="entr" presetSubtype="0" fill="hold" nodeType="with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fade">
                                      <p:cBhvr>
                                        <p:cTn id="28" dur="5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83"/>
                                        </p:tgtEl>
                                        <p:attrNameLst>
                                          <p:attrName>style.visibility</p:attrName>
                                        </p:attrNameLst>
                                      </p:cBhvr>
                                      <p:to>
                                        <p:strVal val="visible"/>
                                      </p:to>
                                    </p:set>
                                    <p:anim calcmode="lin" valueType="num">
                                      <p:cBhvr additive="base">
                                        <p:cTn id="33" dur="500"/>
                                        <p:tgtEl>
                                          <p:spTgt spid="83"/>
                                        </p:tgtEl>
                                        <p:attrNameLst>
                                          <p:attrName>ppt_y</p:attrName>
                                        </p:attrNameLst>
                                      </p:cBhvr>
                                      <p:tavLst>
                                        <p:tav tm="0">
                                          <p:val>
                                            <p:strVal val="#ppt_y+#ppt_h*1.125000"/>
                                          </p:val>
                                        </p:tav>
                                        <p:tav tm="100000">
                                          <p:val>
                                            <p:strVal val="#ppt_y"/>
                                          </p:val>
                                        </p:tav>
                                      </p:tavLst>
                                    </p:anim>
                                    <p:animEffect transition="in" filter="wipe(up)">
                                      <p:cBhvr>
                                        <p:cTn id="34" dur="500"/>
                                        <p:tgtEl>
                                          <p:spTgt spid="8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nodeType="clickEffect">
                                  <p:stCondLst>
                                    <p:cond delay="0"/>
                                  </p:stCondLst>
                                  <p:childTnLst>
                                    <p:set>
                                      <p:cBhvr>
                                        <p:cTn id="41" dur="1" fill="hold">
                                          <p:stCondLst>
                                            <p:cond delay="0"/>
                                          </p:stCondLst>
                                        </p:cTn>
                                        <p:tgtEl>
                                          <p:spTgt spid="84"/>
                                        </p:tgtEl>
                                        <p:attrNameLst>
                                          <p:attrName>style.visibility</p:attrName>
                                        </p:attrNameLst>
                                      </p:cBhvr>
                                      <p:to>
                                        <p:strVal val="visible"/>
                                      </p:to>
                                    </p:set>
                                    <p:anim calcmode="lin" valueType="num">
                                      <p:cBhvr additive="base">
                                        <p:cTn id="42" dur="500"/>
                                        <p:tgtEl>
                                          <p:spTgt spid="84"/>
                                        </p:tgtEl>
                                        <p:attrNameLst>
                                          <p:attrName>ppt_y</p:attrName>
                                        </p:attrNameLst>
                                      </p:cBhvr>
                                      <p:tavLst>
                                        <p:tav tm="0">
                                          <p:val>
                                            <p:strVal val="#ppt_y+#ppt_h*1.125000"/>
                                          </p:val>
                                        </p:tav>
                                        <p:tav tm="100000">
                                          <p:val>
                                            <p:strVal val="#ppt_y"/>
                                          </p:val>
                                        </p:tav>
                                      </p:tavLst>
                                    </p:anim>
                                    <p:animEffect transition="in" filter="wipe(up)">
                                      <p:cBhvr>
                                        <p:cTn id="43" dur="500"/>
                                        <p:tgtEl>
                                          <p:spTgt spid="8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5"/>
                                        </p:tgtEl>
                                        <p:attrNameLst>
                                          <p:attrName>style.visibility</p:attrName>
                                        </p:attrNameLst>
                                      </p:cBhvr>
                                      <p:to>
                                        <p:strVal val="visible"/>
                                      </p:to>
                                    </p:set>
                                    <p:animEffect transition="in" filter="fade">
                                      <p:cBhvr>
                                        <p:cTn id="46" dur="500"/>
                                        <p:tgtEl>
                                          <p:spTgt spid="85"/>
                                        </p:tgtEl>
                                      </p:cBhvr>
                                    </p:animEffect>
                                  </p:childTnLst>
                                </p:cTn>
                              </p:par>
                              <p:par>
                                <p:cTn id="47" presetID="12" presetClass="entr" presetSubtype="4" fill="hold" nodeType="withEffect">
                                  <p:stCondLst>
                                    <p:cond delay="0"/>
                                  </p:stCondLst>
                                  <p:childTnLst>
                                    <p:set>
                                      <p:cBhvr>
                                        <p:cTn id="48" dur="1" fill="hold">
                                          <p:stCondLst>
                                            <p:cond delay="0"/>
                                          </p:stCondLst>
                                        </p:cTn>
                                        <p:tgtEl>
                                          <p:spTgt spid="86"/>
                                        </p:tgtEl>
                                        <p:attrNameLst>
                                          <p:attrName>style.visibility</p:attrName>
                                        </p:attrNameLst>
                                      </p:cBhvr>
                                      <p:to>
                                        <p:strVal val="visible"/>
                                      </p:to>
                                    </p:set>
                                    <p:anim calcmode="lin" valueType="num">
                                      <p:cBhvr additive="base">
                                        <p:cTn id="49" dur="500"/>
                                        <p:tgtEl>
                                          <p:spTgt spid="86"/>
                                        </p:tgtEl>
                                        <p:attrNameLst>
                                          <p:attrName>ppt_y</p:attrName>
                                        </p:attrNameLst>
                                      </p:cBhvr>
                                      <p:tavLst>
                                        <p:tav tm="0">
                                          <p:val>
                                            <p:strVal val="#ppt_y+#ppt_h*1.125000"/>
                                          </p:val>
                                        </p:tav>
                                        <p:tav tm="100000">
                                          <p:val>
                                            <p:strVal val="#ppt_y"/>
                                          </p:val>
                                        </p:tav>
                                      </p:tavLst>
                                    </p:anim>
                                    <p:animEffect transition="in" filter="wipe(up)">
                                      <p:cBhvr>
                                        <p:cTn id="50" dur="500"/>
                                        <p:tgtEl>
                                          <p:spTgt spid="8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7"/>
                                        </p:tgtEl>
                                        <p:attrNameLst>
                                          <p:attrName>style.visibility</p:attrName>
                                        </p:attrNameLst>
                                      </p:cBhvr>
                                      <p:to>
                                        <p:strVal val="visible"/>
                                      </p:to>
                                    </p:set>
                                    <p:animEffect transition="in" filter="fade">
                                      <p:cBhvr>
                                        <p:cTn id="53" dur="500"/>
                                        <p:tgtEl>
                                          <p:spTgt spid="8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88"/>
                                        </p:tgtEl>
                                      </p:cBhvr>
                                    </p:animEffect>
                                    <p:set>
                                      <p:cBhvr>
                                        <p:cTn id="71" dur="1" fill="hold">
                                          <p:stCondLst>
                                            <p:cond delay="499"/>
                                          </p:stCondLst>
                                        </p:cTn>
                                        <p:tgtEl>
                                          <p:spTgt spid="88"/>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89"/>
                                        </p:tgtEl>
                                        <p:attrNameLst>
                                          <p:attrName>style.visibility</p:attrName>
                                        </p:attrNameLst>
                                      </p:cBhvr>
                                      <p:to>
                                        <p:strVal val="visible"/>
                                      </p:to>
                                    </p:set>
                                    <p:animEffect transition="in" filter="fade">
                                      <p:cBhvr>
                                        <p:cTn id="76" dur="500"/>
                                        <p:tgtEl>
                                          <p:spTgt spid="8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90"/>
                                        </p:tgtEl>
                                        <p:attrNameLst>
                                          <p:attrName>style.visibility</p:attrName>
                                        </p:attrNameLst>
                                      </p:cBhvr>
                                      <p:to>
                                        <p:strVal val="visible"/>
                                      </p:to>
                                    </p:set>
                                    <p:animEffect transition="in" filter="fade">
                                      <p:cBhvr>
                                        <p:cTn id="81" dur="500"/>
                                        <p:tgtEl>
                                          <p:spTgt spid="9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89"/>
                                        </p:tgtEl>
                                      </p:cBhvr>
                                    </p:animEffect>
                                    <p:set>
                                      <p:cBhvr>
                                        <p:cTn id="86" dur="1" fill="hold">
                                          <p:stCondLst>
                                            <p:cond delay="499"/>
                                          </p:stCondLst>
                                        </p:cTn>
                                        <p:tgtEl>
                                          <p:spTgt spid="89"/>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90"/>
                                        </p:tgtEl>
                                      </p:cBhvr>
                                    </p:animEffect>
                                    <p:set>
                                      <p:cBhvr>
                                        <p:cTn id="89" dur="1" fill="hold">
                                          <p:stCondLst>
                                            <p:cond delay="499"/>
                                          </p:stCondLst>
                                        </p:cTn>
                                        <p:tgtEl>
                                          <p:spTgt spid="90"/>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91"/>
                                        </p:tgtEl>
                                        <p:attrNameLst>
                                          <p:attrName>style.visibility</p:attrName>
                                        </p:attrNameLst>
                                      </p:cBhvr>
                                      <p:to>
                                        <p:strVal val="visible"/>
                                      </p:to>
                                    </p:set>
                                    <p:animEffect transition="in" filter="fade">
                                      <p:cBhvr>
                                        <p:cTn id="94" dur="500"/>
                                        <p:tgtEl>
                                          <p:spTgt spid="91"/>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92"/>
                                        </p:tgtEl>
                                        <p:attrNameLst>
                                          <p:attrName>style.visibility</p:attrName>
                                        </p:attrNameLst>
                                      </p:cBhvr>
                                      <p:to>
                                        <p:strVal val="visible"/>
                                      </p:to>
                                    </p:set>
                                    <p:animEffect transition="in" filter="fade">
                                      <p:cBhvr>
                                        <p:cTn id="99" dur="500"/>
                                        <p:tgtEl>
                                          <p:spTgt spid="92"/>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93"/>
                                        </p:tgtEl>
                                        <p:attrNameLst>
                                          <p:attrName>style.visibility</p:attrName>
                                        </p:attrNameLst>
                                      </p:cBhvr>
                                      <p:to>
                                        <p:strVal val="visible"/>
                                      </p:to>
                                    </p:set>
                                    <p:animEffect transition="in" filter="fade">
                                      <p:cBhvr>
                                        <p:cTn id="104"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1" animBg="1"/>
      <p:bldP spid="3" grpId="0" animBg="1"/>
      <p:bldP spid="55" grpId="0" animBg="1"/>
      <p:bldP spid="82" grpId="0"/>
      <p:bldP spid="8" grpId="0"/>
      <p:bldP spid="85" grpId="0"/>
      <p:bldP spid="87" grpId="0"/>
      <p:bldP spid="9" grpId="0" animBg="1"/>
      <p:bldP spid="9" grpId="1" animBg="1"/>
      <p:bldP spid="88" grpId="0"/>
      <p:bldP spid="88" grpId="1"/>
      <p:bldP spid="89" grpId="0" animBg="1"/>
      <p:bldP spid="89" grpId="1" animBg="1"/>
      <p:bldP spid="90" grpId="0"/>
      <p:bldP spid="90" grpId="1"/>
      <p:bldP spid="91" grpId="0" animBg="1"/>
      <p:bldP spid="92" grpId="0"/>
      <p:bldP spid="9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202E4-56D0-493F-9E8D-5895A90EF555}"/>
              </a:ext>
            </a:extLst>
          </p:cNvPr>
          <p:cNvSpPr>
            <a:spLocks noGrp="1"/>
          </p:cNvSpPr>
          <p:nvPr>
            <p:ph type="title"/>
          </p:nvPr>
        </p:nvSpPr>
        <p:spPr>
          <a:xfrm>
            <a:off x="0" y="0"/>
            <a:ext cx="12192000" cy="1325563"/>
          </a:xfrm>
        </p:spPr>
        <p:txBody>
          <a:bodyPr/>
          <a:lstStyle/>
          <a:p>
            <a:pPr algn="ctr"/>
            <a:r>
              <a:rPr lang="en-US" dirty="0"/>
              <a:t>More (Potentially Useful) Information</a:t>
            </a:r>
          </a:p>
        </p:txBody>
      </p:sp>
      <p:sp>
        <p:nvSpPr>
          <p:cNvPr id="12" name="Rectangle 11">
            <a:extLst>
              <a:ext uri="{FF2B5EF4-FFF2-40B4-BE49-F238E27FC236}">
                <a16:creationId xmlns:a16="http://schemas.microsoft.com/office/drawing/2014/main" id="{EF7DAE4D-31CD-4374-B019-E2590E0601C9}"/>
              </a:ext>
            </a:extLst>
          </p:cNvPr>
          <p:cNvSpPr/>
          <p:nvPr/>
        </p:nvSpPr>
        <p:spPr>
          <a:xfrm>
            <a:off x="8391331" y="1586204"/>
            <a:ext cx="603379" cy="569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8BD471-A81C-439A-B95E-DA39C9C04AE0}"/>
              </a:ext>
            </a:extLst>
          </p:cNvPr>
          <p:cNvSpPr/>
          <p:nvPr/>
        </p:nvSpPr>
        <p:spPr>
          <a:xfrm>
            <a:off x="18980" y="6620476"/>
            <a:ext cx="7483256" cy="215444"/>
          </a:xfrm>
          <a:prstGeom prst="rect">
            <a:avLst/>
          </a:prstGeom>
        </p:spPr>
        <p:txBody>
          <a:bodyPr wrap="square">
            <a:spAutoFit/>
          </a:bodyPr>
          <a:lstStyle/>
          <a:p>
            <a:r>
              <a:rPr lang="en-US" sz="800" dirty="0" err="1"/>
              <a:t>Grailhe</a:t>
            </a:r>
            <a:r>
              <a:rPr lang="en-US" sz="800" dirty="0"/>
              <a:t>, R., et al. (1999). "Increased exploratory activity and altered response to LSD in mice lacking the 5-HT5A receptor." </a:t>
            </a:r>
            <a:r>
              <a:rPr lang="en-US" sz="800" u="sng" dirty="0"/>
              <a:t>Neuron </a:t>
            </a:r>
            <a:r>
              <a:rPr lang="en-US" sz="800" b="1" u="sng" dirty="0"/>
              <a:t>22</a:t>
            </a:r>
            <a:r>
              <a:rPr lang="en-US" sz="800" u="sng" dirty="0"/>
              <a:t>(3): 581-591.</a:t>
            </a:r>
          </a:p>
        </p:txBody>
      </p:sp>
      <p:pic>
        <p:nvPicPr>
          <p:cNvPr id="4" name="Picture 3">
            <a:extLst>
              <a:ext uri="{FF2B5EF4-FFF2-40B4-BE49-F238E27FC236}">
                <a16:creationId xmlns:a16="http://schemas.microsoft.com/office/drawing/2014/main" id="{9B270EFC-C906-40E1-973D-87D170773A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875" y="1188976"/>
            <a:ext cx="4638050" cy="5051027"/>
          </a:xfrm>
          <a:prstGeom prst="rect">
            <a:avLst/>
          </a:prstGeom>
        </p:spPr>
      </p:pic>
      <p:pic>
        <p:nvPicPr>
          <p:cNvPr id="9" name="Picture 8">
            <a:extLst>
              <a:ext uri="{FF2B5EF4-FFF2-40B4-BE49-F238E27FC236}">
                <a16:creationId xmlns:a16="http://schemas.microsoft.com/office/drawing/2014/main" id="{B81E8133-8768-4E24-AFB5-A4D19C25750A}"/>
              </a:ext>
            </a:extLst>
          </p:cNvPr>
          <p:cNvPicPr>
            <a:picLocks noChangeAspect="1"/>
          </p:cNvPicPr>
          <p:nvPr/>
        </p:nvPicPr>
        <p:blipFill rotWithShape="1">
          <a:blip r:embed="rId3"/>
          <a:srcRect l="58977" t="21666" r="22529" b="56970"/>
          <a:stretch/>
        </p:blipFill>
        <p:spPr>
          <a:xfrm>
            <a:off x="7867296" y="1325563"/>
            <a:ext cx="2254827" cy="1465118"/>
          </a:xfrm>
          <a:prstGeom prst="rect">
            <a:avLst/>
          </a:prstGeom>
        </p:spPr>
      </p:pic>
      <p:sp>
        <p:nvSpPr>
          <p:cNvPr id="3" name="TextBox 2">
            <a:extLst>
              <a:ext uri="{FF2B5EF4-FFF2-40B4-BE49-F238E27FC236}">
                <a16:creationId xmlns:a16="http://schemas.microsoft.com/office/drawing/2014/main" id="{70C3DDE8-5E7C-4A22-B95A-2BD7AB762A7D}"/>
              </a:ext>
            </a:extLst>
          </p:cNvPr>
          <p:cNvSpPr txBox="1"/>
          <p:nvPr/>
        </p:nvSpPr>
        <p:spPr>
          <a:xfrm>
            <a:off x="9117080" y="3295298"/>
            <a:ext cx="2254827" cy="369332"/>
          </a:xfrm>
          <a:prstGeom prst="rect">
            <a:avLst/>
          </a:prstGeom>
          <a:noFill/>
        </p:spPr>
        <p:txBody>
          <a:bodyPr wrap="square" rtlCol="0">
            <a:spAutoFit/>
          </a:bodyPr>
          <a:lstStyle/>
          <a:p>
            <a:pPr algn="ctr"/>
            <a:r>
              <a:rPr lang="en-US" dirty="0"/>
              <a:t>5-HT</a:t>
            </a:r>
            <a:r>
              <a:rPr lang="en-US" baseline="-25000" dirty="0"/>
              <a:t>5A</a:t>
            </a:r>
            <a:r>
              <a:rPr lang="en-US" dirty="0"/>
              <a:t> Knockout</a:t>
            </a:r>
          </a:p>
        </p:txBody>
      </p:sp>
      <p:cxnSp>
        <p:nvCxnSpPr>
          <p:cNvPr id="6" name="Straight Arrow Connector 5">
            <a:extLst>
              <a:ext uri="{FF2B5EF4-FFF2-40B4-BE49-F238E27FC236}">
                <a16:creationId xmlns:a16="http://schemas.microsoft.com/office/drawing/2014/main" id="{236D957D-96AF-46FA-BCA5-026A90246501}"/>
              </a:ext>
            </a:extLst>
          </p:cNvPr>
          <p:cNvCxnSpPr>
            <a:cxnSpLocks/>
          </p:cNvCxnSpPr>
          <p:nvPr/>
        </p:nvCxnSpPr>
        <p:spPr>
          <a:xfrm flipH="1" flipV="1">
            <a:off x="9695507" y="2601267"/>
            <a:ext cx="548987" cy="6940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A53DF9F-0D65-43ED-AEF0-ED2FDE7AA1EC}"/>
              </a:ext>
            </a:extLst>
          </p:cNvPr>
          <p:cNvSpPr/>
          <p:nvPr/>
        </p:nvSpPr>
        <p:spPr>
          <a:xfrm>
            <a:off x="5015344" y="4682843"/>
            <a:ext cx="803563" cy="789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813F13-87FB-4E76-9343-49357C025286}"/>
              </a:ext>
            </a:extLst>
          </p:cNvPr>
          <p:cNvSpPr/>
          <p:nvPr/>
        </p:nvSpPr>
        <p:spPr>
          <a:xfrm>
            <a:off x="6684818" y="3664630"/>
            <a:ext cx="803563" cy="18079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35F6DD3-7D1E-4C1A-8C48-8160817A2A88}"/>
              </a:ext>
            </a:extLst>
          </p:cNvPr>
          <p:cNvSpPr/>
          <p:nvPr/>
        </p:nvSpPr>
        <p:spPr>
          <a:xfrm>
            <a:off x="6096001" y="1188976"/>
            <a:ext cx="1273986" cy="3972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4420E1A-D7F5-4A51-88E2-F0D690C62CE1}"/>
              </a:ext>
            </a:extLst>
          </p:cNvPr>
          <p:cNvSpPr/>
          <p:nvPr/>
        </p:nvSpPr>
        <p:spPr>
          <a:xfrm>
            <a:off x="7836696" y="1261136"/>
            <a:ext cx="3648722" cy="240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8C37DAB-3117-4678-90CB-D7747CE3F43E}"/>
              </a:ext>
            </a:extLst>
          </p:cNvPr>
          <p:cNvSpPr txBox="1"/>
          <p:nvPr/>
        </p:nvSpPr>
        <p:spPr>
          <a:xfrm>
            <a:off x="8732784" y="4018844"/>
            <a:ext cx="3023417" cy="923330"/>
          </a:xfrm>
          <a:prstGeom prst="rect">
            <a:avLst/>
          </a:prstGeom>
          <a:noFill/>
        </p:spPr>
        <p:txBody>
          <a:bodyPr wrap="square" rtlCol="0">
            <a:spAutoFit/>
          </a:bodyPr>
          <a:lstStyle/>
          <a:p>
            <a:pPr algn="ctr"/>
            <a:r>
              <a:rPr lang="en-US" dirty="0"/>
              <a:t>Located in amygdala and PFC</a:t>
            </a:r>
          </a:p>
          <a:p>
            <a:pPr algn="ctr"/>
            <a:endParaRPr lang="en-US" dirty="0"/>
          </a:p>
          <a:p>
            <a:pPr algn="ctr"/>
            <a:r>
              <a:rPr lang="en-US" dirty="0"/>
              <a:t>Inhibitory (G</a:t>
            </a:r>
            <a:r>
              <a:rPr lang="en-US" baseline="-25000" dirty="0"/>
              <a:t>i</a:t>
            </a:r>
            <a:r>
              <a:rPr lang="en-US" dirty="0"/>
              <a:t>)</a:t>
            </a:r>
          </a:p>
        </p:txBody>
      </p:sp>
    </p:spTree>
    <p:extLst>
      <p:ext uri="{BB962C8B-B14F-4D97-AF65-F5344CB8AC3E}">
        <p14:creationId xmlns:p14="http://schemas.microsoft.com/office/powerpoint/2010/main" val="394165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animBg="1"/>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202E4-56D0-493F-9E8D-5895A90EF555}"/>
              </a:ext>
            </a:extLst>
          </p:cNvPr>
          <p:cNvSpPr>
            <a:spLocks noGrp="1"/>
          </p:cNvSpPr>
          <p:nvPr>
            <p:ph type="title"/>
          </p:nvPr>
        </p:nvSpPr>
        <p:spPr>
          <a:xfrm>
            <a:off x="0" y="0"/>
            <a:ext cx="12192000" cy="1325563"/>
          </a:xfrm>
        </p:spPr>
        <p:txBody>
          <a:bodyPr/>
          <a:lstStyle/>
          <a:p>
            <a:pPr algn="ctr"/>
            <a:r>
              <a:rPr lang="en-US" dirty="0"/>
              <a:t>More (Potentially Useful) Information</a:t>
            </a:r>
          </a:p>
        </p:txBody>
      </p:sp>
      <p:sp>
        <p:nvSpPr>
          <p:cNvPr id="12" name="Rectangle 11">
            <a:extLst>
              <a:ext uri="{FF2B5EF4-FFF2-40B4-BE49-F238E27FC236}">
                <a16:creationId xmlns:a16="http://schemas.microsoft.com/office/drawing/2014/main" id="{EF7DAE4D-31CD-4374-B019-E2590E0601C9}"/>
              </a:ext>
            </a:extLst>
          </p:cNvPr>
          <p:cNvSpPr/>
          <p:nvPr/>
        </p:nvSpPr>
        <p:spPr>
          <a:xfrm>
            <a:off x="8391331" y="1586204"/>
            <a:ext cx="603379" cy="569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C9F6E5B-FBE4-45A6-BF15-CE474CC8091C}"/>
              </a:ext>
            </a:extLst>
          </p:cNvPr>
          <p:cNvSpPr/>
          <p:nvPr/>
        </p:nvSpPr>
        <p:spPr>
          <a:xfrm>
            <a:off x="8391331" y="1586204"/>
            <a:ext cx="603379" cy="569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874D4BF-FB77-4D94-A5C7-50FDB3C610BF}"/>
              </a:ext>
            </a:extLst>
          </p:cNvPr>
          <p:cNvSpPr txBox="1"/>
          <p:nvPr/>
        </p:nvSpPr>
        <p:spPr>
          <a:xfrm>
            <a:off x="0" y="1194274"/>
            <a:ext cx="12192000" cy="523220"/>
          </a:xfrm>
          <a:prstGeom prst="rect">
            <a:avLst/>
          </a:prstGeom>
          <a:noFill/>
        </p:spPr>
        <p:txBody>
          <a:bodyPr wrap="square" rtlCol="0">
            <a:spAutoFit/>
          </a:bodyPr>
          <a:lstStyle/>
          <a:p>
            <a:pPr algn="ctr"/>
            <a:r>
              <a:rPr lang="en-US" sz="2800" dirty="0"/>
              <a:t>Is there a difference between </a:t>
            </a:r>
            <a:r>
              <a:rPr lang="en-US" sz="2800" u="sng" dirty="0"/>
              <a:t>Novelty Exploration</a:t>
            </a:r>
            <a:r>
              <a:rPr lang="en-US" sz="2800" dirty="0"/>
              <a:t> and </a:t>
            </a:r>
            <a:r>
              <a:rPr lang="en-US" sz="2800" u="sng" dirty="0"/>
              <a:t>Novelty-Seeking</a:t>
            </a:r>
            <a:r>
              <a:rPr lang="en-US" sz="2800" dirty="0"/>
              <a:t> Behaviors?</a:t>
            </a:r>
          </a:p>
        </p:txBody>
      </p:sp>
      <p:pic>
        <p:nvPicPr>
          <p:cNvPr id="5" name="Picture 4">
            <a:extLst>
              <a:ext uri="{FF2B5EF4-FFF2-40B4-BE49-F238E27FC236}">
                <a16:creationId xmlns:a16="http://schemas.microsoft.com/office/drawing/2014/main" id="{1AB565CD-A3CD-4063-97F5-D7D7E20C328F}"/>
              </a:ext>
            </a:extLst>
          </p:cNvPr>
          <p:cNvPicPr>
            <a:picLocks noChangeAspect="1"/>
          </p:cNvPicPr>
          <p:nvPr/>
        </p:nvPicPr>
        <p:blipFill>
          <a:blip r:embed="rId2"/>
          <a:stretch>
            <a:fillRect/>
          </a:stretch>
        </p:blipFill>
        <p:spPr>
          <a:xfrm>
            <a:off x="5997021" y="3751978"/>
            <a:ext cx="6190112" cy="3095056"/>
          </a:xfrm>
          <a:prstGeom prst="rect">
            <a:avLst/>
          </a:prstGeom>
        </p:spPr>
      </p:pic>
      <p:pic>
        <p:nvPicPr>
          <p:cNvPr id="6" name="Picture 5">
            <a:extLst>
              <a:ext uri="{FF2B5EF4-FFF2-40B4-BE49-F238E27FC236}">
                <a16:creationId xmlns:a16="http://schemas.microsoft.com/office/drawing/2014/main" id="{3A588917-2BE2-49E1-B688-763759B012AE}"/>
              </a:ext>
            </a:extLst>
          </p:cNvPr>
          <p:cNvPicPr>
            <a:picLocks noChangeAspect="1"/>
          </p:cNvPicPr>
          <p:nvPr/>
        </p:nvPicPr>
        <p:blipFill>
          <a:blip r:embed="rId3"/>
          <a:stretch>
            <a:fillRect/>
          </a:stretch>
        </p:blipFill>
        <p:spPr>
          <a:xfrm>
            <a:off x="1" y="1756557"/>
            <a:ext cx="5997020" cy="3459819"/>
          </a:xfrm>
          <a:prstGeom prst="rect">
            <a:avLst/>
          </a:prstGeom>
        </p:spPr>
      </p:pic>
    </p:spTree>
    <p:extLst>
      <p:ext uri="{BB962C8B-B14F-4D97-AF65-F5344CB8AC3E}">
        <p14:creationId xmlns:p14="http://schemas.microsoft.com/office/powerpoint/2010/main" val="1820038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D4B345F-5C47-49DE-A6AD-4B725B76D6A4}"/>
              </a:ext>
            </a:extLst>
          </p:cNvPr>
          <p:cNvSpPr>
            <a:spLocks noGrp="1"/>
          </p:cNvSpPr>
          <p:nvPr>
            <p:ph type="title"/>
          </p:nvPr>
        </p:nvSpPr>
        <p:spPr>
          <a:xfrm>
            <a:off x="0" y="0"/>
            <a:ext cx="12192000" cy="1325563"/>
          </a:xfrm>
        </p:spPr>
        <p:txBody>
          <a:bodyPr/>
          <a:lstStyle/>
          <a:p>
            <a:pPr algn="ctr"/>
            <a:r>
              <a:rPr lang="en-US" dirty="0"/>
              <a:t>Serotonergic Psychedelic: Physical Experience</a:t>
            </a:r>
          </a:p>
        </p:txBody>
      </p:sp>
      <p:pic>
        <p:nvPicPr>
          <p:cNvPr id="1026" name="Picture 2" descr="Image result for psychedelic &quot;sleep paralysis&quot;">
            <a:extLst>
              <a:ext uri="{FF2B5EF4-FFF2-40B4-BE49-F238E27FC236}">
                <a16:creationId xmlns:a16="http://schemas.microsoft.com/office/drawing/2014/main" id="{8929481E-D84F-4E65-8480-E64F0A368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86" y="1711902"/>
            <a:ext cx="6667500" cy="4743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250EBE1-F7BE-42DE-95FC-7F4EA6DD1ED9}"/>
              </a:ext>
            </a:extLst>
          </p:cNvPr>
          <p:cNvSpPr txBox="1"/>
          <p:nvPr/>
        </p:nvSpPr>
        <p:spPr>
          <a:xfrm>
            <a:off x="7514359" y="1357959"/>
            <a:ext cx="3584864" cy="707886"/>
          </a:xfrm>
          <a:prstGeom prst="rect">
            <a:avLst/>
          </a:prstGeom>
          <a:noFill/>
        </p:spPr>
        <p:txBody>
          <a:bodyPr wrap="square" rtlCol="0">
            <a:spAutoFit/>
          </a:bodyPr>
          <a:lstStyle/>
          <a:p>
            <a:pPr algn="ctr"/>
            <a:r>
              <a:rPr lang="en-US" sz="4000" dirty="0"/>
              <a:t>Sleep Paralysis</a:t>
            </a:r>
          </a:p>
        </p:txBody>
      </p:sp>
      <p:sp>
        <p:nvSpPr>
          <p:cNvPr id="6" name="TextBox 5">
            <a:extLst>
              <a:ext uri="{FF2B5EF4-FFF2-40B4-BE49-F238E27FC236}">
                <a16:creationId xmlns:a16="http://schemas.microsoft.com/office/drawing/2014/main" id="{02910E44-98B2-4419-922D-D54EF7C4BEBA}"/>
              </a:ext>
            </a:extLst>
          </p:cNvPr>
          <p:cNvSpPr txBox="1"/>
          <p:nvPr/>
        </p:nvSpPr>
        <p:spPr>
          <a:xfrm>
            <a:off x="7514359" y="6150114"/>
            <a:ext cx="3584864" cy="707886"/>
          </a:xfrm>
          <a:prstGeom prst="rect">
            <a:avLst/>
          </a:prstGeom>
          <a:noFill/>
        </p:spPr>
        <p:txBody>
          <a:bodyPr wrap="square" rtlCol="0">
            <a:spAutoFit/>
          </a:bodyPr>
          <a:lstStyle/>
          <a:p>
            <a:pPr algn="ctr"/>
            <a:r>
              <a:rPr lang="en-US" sz="4000" dirty="0"/>
              <a:t>Muscle Rigidity</a:t>
            </a:r>
          </a:p>
        </p:txBody>
      </p:sp>
      <p:cxnSp>
        <p:nvCxnSpPr>
          <p:cNvPr id="4" name="Straight Arrow Connector 3">
            <a:extLst>
              <a:ext uri="{FF2B5EF4-FFF2-40B4-BE49-F238E27FC236}">
                <a16:creationId xmlns:a16="http://schemas.microsoft.com/office/drawing/2014/main" id="{69E8CE84-C9EF-4FAA-97BF-F85EB9B500A6}"/>
              </a:ext>
            </a:extLst>
          </p:cNvPr>
          <p:cNvCxnSpPr>
            <a:stCxn id="2" idx="2"/>
            <a:endCxn id="6" idx="0"/>
          </p:cNvCxnSpPr>
          <p:nvPr/>
        </p:nvCxnSpPr>
        <p:spPr>
          <a:xfrm>
            <a:off x="9306791" y="2065845"/>
            <a:ext cx="0" cy="4084269"/>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21E9871-B169-49BE-80D3-C279372763D5}"/>
              </a:ext>
            </a:extLst>
          </p:cNvPr>
          <p:cNvSpPr txBox="1"/>
          <p:nvPr/>
        </p:nvSpPr>
        <p:spPr>
          <a:xfrm>
            <a:off x="9069532" y="1896568"/>
            <a:ext cx="1570759" cy="523220"/>
          </a:xfrm>
          <a:prstGeom prst="rect">
            <a:avLst/>
          </a:prstGeom>
          <a:noFill/>
        </p:spPr>
        <p:txBody>
          <a:bodyPr wrap="square" rtlCol="0">
            <a:spAutoFit/>
          </a:bodyPr>
          <a:lstStyle/>
          <a:p>
            <a:pPr algn="ctr"/>
            <a:r>
              <a:rPr lang="en-US" sz="2800" dirty="0"/>
              <a:t>DMT</a:t>
            </a:r>
          </a:p>
        </p:txBody>
      </p:sp>
      <p:sp>
        <p:nvSpPr>
          <p:cNvPr id="11" name="TextBox 10">
            <a:extLst>
              <a:ext uri="{FF2B5EF4-FFF2-40B4-BE49-F238E27FC236}">
                <a16:creationId xmlns:a16="http://schemas.microsoft.com/office/drawing/2014/main" id="{EF86DE38-984E-4BB1-A4B0-D646E938964B}"/>
              </a:ext>
            </a:extLst>
          </p:cNvPr>
          <p:cNvSpPr txBox="1"/>
          <p:nvPr/>
        </p:nvSpPr>
        <p:spPr>
          <a:xfrm>
            <a:off x="9069531" y="5719227"/>
            <a:ext cx="2298124" cy="523220"/>
          </a:xfrm>
          <a:prstGeom prst="rect">
            <a:avLst/>
          </a:prstGeom>
          <a:noFill/>
        </p:spPr>
        <p:txBody>
          <a:bodyPr wrap="square" rtlCol="0">
            <a:spAutoFit/>
          </a:bodyPr>
          <a:lstStyle/>
          <a:p>
            <a:pPr algn="ctr"/>
            <a:r>
              <a:rPr lang="en-US" sz="2800" dirty="0"/>
              <a:t>Psilocybin</a:t>
            </a:r>
          </a:p>
        </p:txBody>
      </p:sp>
      <p:sp>
        <p:nvSpPr>
          <p:cNvPr id="3" name="TextBox 2">
            <a:extLst>
              <a:ext uri="{FF2B5EF4-FFF2-40B4-BE49-F238E27FC236}">
                <a16:creationId xmlns:a16="http://schemas.microsoft.com/office/drawing/2014/main" id="{C44089E7-FE9D-4C47-A861-6FC2C9E6DE7E}"/>
              </a:ext>
            </a:extLst>
          </p:cNvPr>
          <p:cNvSpPr txBox="1"/>
          <p:nvPr/>
        </p:nvSpPr>
        <p:spPr>
          <a:xfrm>
            <a:off x="9071271" y="3468717"/>
            <a:ext cx="2296384" cy="1323439"/>
          </a:xfrm>
          <a:prstGeom prst="rect">
            <a:avLst/>
          </a:prstGeom>
          <a:noFill/>
        </p:spPr>
        <p:txBody>
          <a:bodyPr wrap="square" rtlCol="0">
            <a:spAutoFit/>
          </a:bodyPr>
          <a:lstStyle/>
          <a:p>
            <a:pPr algn="ctr"/>
            <a:r>
              <a:rPr lang="en-US" sz="4000" dirty="0">
                <a:solidFill>
                  <a:srgbClr val="4472C4"/>
                </a:solidFill>
              </a:rPr>
              <a:t>Muscle Tone</a:t>
            </a:r>
          </a:p>
        </p:txBody>
      </p:sp>
    </p:spTree>
    <p:extLst>
      <p:ext uri="{BB962C8B-B14F-4D97-AF65-F5344CB8AC3E}">
        <p14:creationId xmlns:p14="http://schemas.microsoft.com/office/powerpoint/2010/main" val="358026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1"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202E4-56D0-493F-9E8D-5895A90EF555}"/>
              </a:ext>
            </a:extLst>
          </p:cNvPr>
          <p:cNvSpPr>
            <a:spLocks noGrp="1"/>
          </p:cNvSpPr>
          <p:nvPr>
            <p:ph type="title"/>
          </p:nvPr>
        </p:nvSpPr>
        <p:spPr>
          <a:xfrm>
            <a:off x="0" y="0"/>
            <a:ext cx="12192000" cy="1325563"/>
          </a:xfrm>
        </p:spPr>
        <p:txBody>
          <a:bodyPr/>
          <a:lstStyle/>
          <a:p>
            <a:pPr algn="ctr"/>
            <a:r>
              <a:rPr lang="en-US" dirty="0"/>
              <a:t>More (Potentially Useful) Information</a:t>
            </a:r>
          </a:p>
        </p:txBody>
      </p:sp>
      <p:sp>
        <p:nvSpPr>
          <p:cNvPr id="12" name="Rectangle 11">
            <a:extLst>
              <a:ext uri="{FF2B5EF4-FFF2-40B4-BE49-F238E27FC236}">
                <a16:creationId xmlns:a16="http://schemas.microsoft.com/office/drawing/2014/main" id="{EF7DAE4D-31CD-4374-B019-E2590E0601C9}"/>
              </a:ext>
            </a:extLst>
          </p:cNvPr>
          <p:cNvSpPr/>
          <p:nvPr/>
        </p:nvSpPr>
        <p:spPr>
          <a:xfrm>
            <a:off x="8391331" y="1586204"/>
            <a:ext cx="603379" cy="569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C9F6E5B-FBE4-45A6-BF15-CE474CC8091C}"/>
              </a:ext>
            </a:extLst>
          </p:cNvPr>
          <p:cNvSpPr/>
          <p:nvPr/>
        </p:nvSpPr>
        <p:spPr>
          <a:xfrm>
            <a:off x="8391331" y="1586204"/>
            <a:ext cx="603379" cy="569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device with a screen&#10;&#10;Description automatically generated">
            <a:extLst>
              <a:ext uri="{FF2B5EF4-FFF2-40B4-BE49-F238E27FC236}">
                <a16:creationId xmlns:a16="http://schemas.microsoft.com/office/drawing/2014/main" id="{60453A15-868C-4BB8-905A-5D5D56616506}"/>
              </a:ext>
            </a:extLst>
          </p:cNvPr>
          <p:cNvPicPr>
            <a:picLocks noChangeAspect="1"/>
          </p:cNvPicPr>
          <p:nvPr/>
        </p:nvPicPr>
        <p:blipFill rotWithShape="1">
          <a:blip r:embed="rId3">
            <a:extLst>
              <a:ext uri="{28A0092B-C50C-407E-A947-70E740481C1C}">
                <a14:useLocalDpi xmlns:a14="http://schemas.microsoft.com/office/drawing/2010/main" val="0"/>
              </a:ext>
            </a:extLst>
          </a:blip>
          <a:srcRect r="76392"/>
          <a:stretch/>
        </p:blipFill>
        <p:spPr>
          <a:xfrm>
            <a:off x="4232564" y="1317686"/>
            <a:ext cx="3726872" cy="4936909"/>
          </a:xfrm>
          <a:prstGeom prst="rect">
            <a:avLst/>
          </a:prstGeom>
        </p:spPr>
      </p:pic>
      <p:sp>
        <p:nvSpPr>
          <p:cNvPr id="17" name="Rectangle 16">
            <a:extLst>
              <a:ext uri="{FF2B5EF4-FFF2-40B4-BE49-F238E27FC236}">
                <a16:creationId xmlns:a16="http://schemas.microsoft.com/office/drawing/2014/main" id="{D8AEB5B7-A8AD-46E4-8DFD-7A8D61C2CCD1}"/>
              </a:ext>
            </a:extLst>
          </p:cNvPr>
          <p:cNvSpPr/>
          <p:nvPr/>
        </p:nvSpPr>
        <p:spPr>
          <a:xfrm>
            <a:off x="0" y="6632165"/>
            <a:ext cx="8288481" cy="215444"/>
          </a:xfrm>
          <a:prstGeom prst="rect">
            <a:avLst/>
          </a:prstGeom>
        </p:spPr>
        <p:txBody>
          <a:bodyPr wrap="square">
            <a:spAutoFit/>
          </a:bodyPr>
          <a:lstStyle/>
          <a:p>
            <a:r>
              <a:rPr lang="en-US" sz="800" dirty="0">
                <a:latin typeface="Segoe UI" panose="020B0502040204020203" pitchFamily="34" charset="0"/>
              </a:rPr>
              <a:t>Belin, D., et al. (2011). "High-Novelty-Preference Rats are Predisposed to Compulsive Cocaine Self-administration." </a:t>
            </a:r>
            <a:r>
              <a:rPr lang="en-US" sz="800" u="sng" dirty="0">
                <a:latin typeface="Segoe UI" panose="020B0502040204020203" pitchFamily="34" charset="0"/>
              </a:rPr>
              <a:t>Neuropsychopharmacology </a:t>
            </a:r>
            <a:r>
              <a:rPr lang="en-US" sz="800" b="1" u="sng" dirty="0">
                <a:latin typeface="Segoe UI" panose="020B0502040204020203" pitchFamily="34" charset="0"/>
              </a:rPr>
              <a:t>36</a:t>
            </a:r>
            <a:r>
              <a:rPr lang="en-US" sz="800" u="sng" dirty="0">
                <a:latin typeface="Segoe UI" panose="020B0502040204020203" pitchFamily="34" charset="0"/>
              </a:rPr>
              <a:t>(3): 569-579.</a:t>
            </a:r>
          </a:p>
        </p:txBody>
      </p:sp>
      <p:sp>
        <p:nvSpPr>
          <p:cNvPr id="18" name="TextBox 17">
            <a:extLst>
              <a:ext uri="{FF2B5EF4-FFF2-40B4-BE49-F238E27FC236}">
                <a16:creationId xmlns:a16="http://schemas.microsoft.com/office/drawing/2014/main" id="{4E7B242E-AEB9-4A17-989E-E1C2BA219B12}"/>
              </a:ext>
            </a:extLst>
          </p:cNvPr>
          <p:cNvSpPr txBox="1"/>
          <p:nvPr/>
        </p:nvSpPr>
        <p:spPr>
          <a:xfrm>
            <a:off x="8491105" y="4552604"/>
            <a:ext cx="2223654" cy="369332"/>
          </a:xfrm>
          <a:prstGeom prst="rect">
            <a:avLst/>
          </a:prstGeom>
          <a:noFill/>
        </p:spPr>
        <p:txBody>
          <a:bodyPr wrap="square" rtlCol="0">
            <a:spAutoFit/>
          </a:bodyPr>
          <a:lstStyle/>
          <a:p>
            <a:r>
              <a:rPr lang="en-US" dirty="0"/>
              <a:t>LR = Low Responders</a:t>
            </a:r>
          </a:p>
        </p:txBody>
      </p:sp>
      <p:sp>
        <p:nvSpPr>
          <p:cNvPr id="19" name="TextBox 18">
            <a:extLst>
              <a:ext uri="{FF2B5EF4-FFF2-40B4-BE49-F238E27FC236}">
                <a16:creationId xmlns:a16="http://schemas.microsoft.com/office/drawing/2014/main" id="{05613251-2625-46B9-8B37-41C7F0A98227}"/>
              </a:ext>
            </a:extLst>
          </p:cNvPr>
          <p:cNvSpPr txBox="1"/>
          <p:nvPr/>
        </p:nvSpPr>
        <p:spPr>
          <a:xfrm>
            <a:off x="8491104" y="4925349"/>
            <a:ext cx="2452255" cy="369332"/>
          </a:xfrm>
          <a:prstGeom prst="rect">
            <a:avLst/>
          </a:prstGeom>
          <a:noFill/>
        </p:spPr>
        <p:txBody>
          <a:bodyPr wrap="square" rtlCol="0">
            <a:spAutoFit/>
          </a:bodyPr>
          <a:lstStyle/>
          <a:p>
            <a:r>
              <a:rPr lang="en-US" dirty="0"/>
              <a:t>HR = High Responders</a:t>
            </a:r>
          </a:p>
        </p:txBody>
      </p:sp>
      <p:sp>
        <p:nvSpPr>
          <p:cNvPr id="20" name="TextBox 19">
            <a:extLst>
              <a:ext uri="{FF2B5EF4-FFF2-40B4-BE49-F238E27FC236}">
                <a16:creationId xmlns:a16="http://schemas.microsoft.com/office/drawing/2014/main" id="{8D558F1B-089D-4B3C-A09A-446EAC670287}"/>
              </a:ext>
            </a:extLst>
          </p:cNvPr>
          <p:cNvSpPr txBox="1"/>
          <p:nvPr/>
        </p:nvSpPr>
        <p:spPr>
          <a:xfrm>
            <a:off x="8491104" y="5271796"/>
            <a:ext cx="3169229" cy="369332"/>
          </a:xfrm>
          <a:prstGeom prst="rect">
            <a:avLst/>
          </a:prstGeom>
          <a:noFill/>
        </p:spPr>
        <p:txBody>
          <a:bodyPr wrap="square" rtlCol="0">
            <a:spAutoFit/>
          </a:bodyPr>
          <a:lstStyle/>
          <a:p>
            <a:r>
              <a:rPr lang="en-US" dirty="0"/>
              <a:t>LNP = Low Novelty Preference</a:t>
            </a:r>
          </a:p>
        </p:txBody>
      </p:sp>
      <p:sp>
        <p:nvSpPr>
          <p:cNvPr id="21" name="TextBox 20">
            <a:extLst>
              <a:ext uri="{FF2B5EF4-FFF2-40B4-BE49-F238E27FC236}">
                <a16:creationId xmlns:a16="http://schemas.microsoft.com/office/drawing/2014/main" id="{BB2B4CE2-2A89-4E8A-8F11-C7F8DA3C7717}"/>
              </a:ext>
            </a:extLst>
          </p:cNvPr>
          <p:cNvSpPr txBox="1"/>
          <p:nvPr/>
        </p:nvSpPr>
        <p:spPr>
          <a:xfrm>
            <a:off x="8491103" y="5618243"/>
            <a:ext cx="3169229" cy="369332"/>
          </a:xfrm>
          <a:prstGeom prst="rect">
            <a:avLst/>
          </a:prstGeom>
          <a:noFill/>
        </p:spPr>
        <p:txBody>
          <a:bodyPr wrap="square" rtlCol="0">
            <a:spAutoFit/>
          </a:bodyPr>
          <a:lstStyle/>
          <a:p>
            <a:r>
              <a:rPr lang="en-US" dirty="0"/>
              <a:t>HNP = High Novelty Preference</a:t>
            </a:r>
          </a:p>
        </p:txBody>
      </p:sp>
    </p:spTree>
    <p:extLst>
      <p:ext uri="{BB962C8B-B14F-4D97-AF65-F5344CB8AC3E}">
        <p14:creationId xmlns:p14="http://schemas.microsoft.com/office/powerpoint/2010/main" val="35229003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41" name="Title 1">
            <a:extLst>
              <a:ext uri="{FF2B5EF4-FFF2-40B4-BE49-F238E27FC236}">
                <a16:creationId xmlns:a16="http://schemas.microsoft.com/office/drawing/2014/main" id="{00F43CB7-DA87-454B-B7F3-B8B98BA36B5A}"/>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effectLst>
                  <a:outerShdw blurRad="38100" dist="38100" dir="2700000" algn="tl">
                    <a:srgbClr val="000000">
                      <a:alpha val="43137"/>
                    </a:srgbClr>
                  </a:outerShdw>
                </a:effectLst>
              </a:rPr>
              <a:t>Take Home Messages</a:t>
            </a:r>
          </a:p>
        </p:txBody>
      </p:sp>
      <p:sp>
        <p:nvSpPr>
          <p:cNvPr id="42" name="TextBox 41">
            <a:extLst>
              <a:ext uri="{FF2B5EF4-FFF2-40B4-BE49-F238E27FC236}">
                <a16:creationId xmlns:a16="http://schemas.microsoft.com/office/drawing/2014/main" id="{244F87C6-B59F-47B6-86E1-FCF09F6DF6CE}"/>
              </a:ext>
            </a:extLst>
          </p:cNvPr>
          <p:cNvSpPr txBox="1"/>
          <p:nvPr/>
        </p:nvSpPr>
        <p:spPr>
          <a:xfrm>
            <a:off x="0" y="1325563"/>
            <a:ext cx="12192000" cy="4524315"/>
          </a:xfrm>
          <a:prstGeom prst="rect">
            <a:avLst/>
          </a:prstGeom>
          <a:solidFill>
            <a:schemeClr val="bg1">
              <a:alpha val="0"/>
            </a:schemeClr>
          </a:solidFill>
        </p:spPr>
        <p:txBody>
          <a:bodyPr wrap="square" rtlCol="0">
            <a:spAutoFit/>
          </a:bodyPr>
          <a:lstStyle/>
          <a:p>
            <a:pPr algn="ctr"/>
            <a:r>
              <a:rPr lang="en-US" sz="3600" dirty="0">
                <a:solidFill>
                  <a:srgbClr val="E6AF00"/>
                </a:solidFill>
                <a:effectLst>
                  <a:outerShdw blurRad="38100" dist="38100" dir="2700000" algn="tl">
                    <a:srgbClr val="000000">
                      <a:alpha val="43137"/>
                    </a:srgbClr>
                  </a:outerShdw>
                </a:effectLst>
              </a:rPr>
              <a:t>Serotonergic psychedelics can impact novelty exploration</a:t>
            </a:r>
          </a:p>
          <a:p>
            <a:pPr marL="571500" indent="-571500" algn="ctr">
              <a:buFontTx/>
              <a:buChar char="-"/>
            </a:pPr>
            <a:r>
              <a:rPr lang="en-US" sz="3600" dirty="0">
                <a:solidFill>
                  <a:srgbClr val="E6AF00"/>
                </a:solidFill>
                <a:effectLst>
                  <a:outerShdw blurRad="38100" dist="38100" dir="2700000" algn="tl">
                    <a:srgbClr val="000000">
                      <a:alpha val="43137"/>
                    </a:srgbClr>
                  </a:outerShdw>
                </a:effectLst>
              </a:rPr>
              <a:t>Affect is on 5-HT</a:t>
            </a:r>
            <a:r>
              <a:rPr lang="en-US" sz="3600" baseline="-25000" dirty="0">
                <a:solidFill>
                  <a:srgbClr val="E6AF00"/>
                </a:solidFill>
                <a:effectLst>
                  <a:outerShdw blurRad="38100" dist="38100" dir="2700000" algn="tl">
                    <a:srgbClr val="000000">
                      <a:alpha val="43137"/>
                    </a:srgbClr>
                  </a:outerShdw>
                </a:effectLst>
              </a:rPr>
              <a:t>2</a:t>
            </a:r>
            <a:r>
              <a:rPr lang="en-US" sz="3600" dirty="0">
                <a:solidFill>
                  <a:srgbClr val="E6AF00"/>
                </a:solidFill>
                <a:effectLst>
                  <a:outerShdw blurRad="38100" dist="38100" dir="2700000" algn="tl">
                    <a:srgbClr val="000000">
                      <a:alpha val="43137"/>
                    </a:srgbClr>
                  </a:outerShdw>
                </a:effectLst>
              </a:rPr>
              <a:t> receptors in </a:t>
            </a:r>
            <a:r>
              <a:rPr lang="en-US" sz="3600" dirty="0" err="1">
                <a:solidFill>
                  <a:srgbClr val="E6AF00"/>
                </a:solidFill>
                <a:effectLst>
                  <a:outerShdw blurRad="38100" dist="38100" dir="2700000" algn="tl">
                    <a:srgbClr val="000000">
                      <a:alpha val="43137"/>
                    </a:srgbClr>
                  </a:outerShdw>
                </a:effectLst>
              </a:rPr>
              <a:t>dmPFC</a:t>
            </a:r>
            <a:endParaRPr lang="en-US" sz="3600" dirty="0">
              <a:solidFill>
                <a:srgbClr val="E6AF00"/>
              </a:solidFill>
              <a:effectLst>
                <a:outerShdw blurRad="38100" dist="38100" dir="2700000" algn="tl">
                  <a:srgbClr val="000000">
                    <a:alpha val="43137"/>
                  </a:srgbClr>
                </a:outerShdw>
              </a:effectLst>
            </a:endParaRPr>
          </a:p>
          <a:p>
            <a:pPr marL="571500" indent="-571500" algn="ctr">
              <a:buFontTx/>
              <a:buChar char="-"/>
            </a:pPr>
            <a:r>
              <a:rPr lang="en-US" sz="3600" dirty="0">
                <a:solidFill>
                  <a:srgbClr val="E6AF00"/>
                </a:solidFill>
                <a:effectLst>
                  <a:outerShdw blurRad="38100" dist="38100" dir="2700000" algn="tl">
                    <a:srgbClr val="000000">
                      <a:alpha val="43137"/>
                    </a:srgbClr>
                  </a:outerShdw>
                </a:effectLst>
              </a:rPr>
              <a:t>Affect may also be linked to 5-HT</a:t>
            </a:r>
            <a:r>
              <a:rPr lang="en-US" sz="3600" baseline="-25000" dirty="0">
                <a:solidFill>
                  <a:srgbClr val="E6AF00"/>
                </a:solidFill>
                <a:effectLst>
                  <a:outerShdw blurRad="38100" dist="38100" dir="2700000" algn="tl">
                    <a:srgbClr val="000000">
                      <a:alpha val="43137"/>
                    </a:srgbClr>
                  </a:outerShdw>
                </a:effectLst>
              </a:rPr>
              <a:t>5A</a:t>
            </a:r>
            <a:r>
              <a:rPr lang="en-US" sz="3600" dirty="0">
                <a:solidFill>
                  <a:srgbClr val="E6AF00"/>
                </a:solidFill>
                <a:effectLst>
                  <a:outerShdw blurRad="38100" dist="38100" dir="2700000" algn="tl">
                    <a:srgbClr val="000000">
                      <a:alpha val="43137"/>
                    </a:srgbClr>
                  </a:outerShdw>
                </a:effectLst>
              </a:rPr>
              <a:t> receptors in PFC or BLA</a:t>
            </a:r>
          </a:p>
          <a:p>
            <a:pPr algn="ctr"/>
            <a:endParaRPr lang="en-US" sz="3600" dirty="0">
              <a:solidFill>
                <a:srgbClr val="E6AF00"/>
              </a:solidFill>
              <a:effectLst>
                <a:outerShdw blurRad="38100" dist="38100" dir="2700000" algn="tl">
                  <a:srgbClr val="000000">
                    <a:alpha val="43137"/>
                  </a:srgbClr>
                </a:outerShdw>
              </a:effectLst>
            </a:endParaRPr>
          </a:p>
          <a:p>
            <a:pPr algn="ctr"/>
            <a:r>
              <a:rPr lang="en-US" sz="3600" dirty="0">
                <a:solidFill>
                  <a:srgbClr val="E6AF00"/>
                </a:solidFill>
                <a:effectLst>
                  <a:outerShdw blurRad="38100" dist="38100" dir="2700000" algn="tl">
                    <a:srgbClr val="000000">
                      <a:alpha val="43137"/>
                    </a:srgbClr>
                  </a:outerShdw>
                </a:effectLst>
              </a:rPr>
              <a:t>Serotonergic psychedelics can induce changes in muscle tone</a:t>
            </a:r>
          </a:p>
          <a:p>
            <a:pPr algn="ctr"/>
            <a:r>
              <a:rPr lang="en-US" sz="3600" dirty="0">
                <a:solidFill>
                  <a:srgbClr val="E6AF00"/>
                </a:solidFill>
                <a:effectLst>
                  <a:outerShdw blurRad="38100" dist="38100" dir="2700000" algn="tl">
                    <a:srgbClr val="000000">
                      <a:alpha val="43137"/>
                    </a:srgbClr>
                  </a:outerShdw>
                </a:effectLst>
              </a:rPr>
              <a:t>- Affect is potentially on 5-HT</a:t>
            </a:r>
            <a:r>
              <a:rPr lang="en-US" sz="3600" baseline="-25000" dirty="0">
                <a:solidFill>
                  <a:srgbClr val="E6AF00"/>
                </a:solidFill>
                <a:effectLst>
                  <a:outerShdw blurRad="38100" dist="38100" dir="2700000" algn="tl">
                    <a:srgbClr val="000000">
                      <a:alpha val="43137"/>
                    </a:srgbClr>
                  </a:outerShdw>
                </a:effectLst>
              </a:rPr>
              <a:t>2</a:t>
            </a:r>
            <a:r>
              <a:rPr lang="en-US" sz="3600" dirty="0">
                <a:solidFill>
                  <a:srgbClr val="E6AF00"/>
                </a:solidFill>
                <a:effectLst>
                  <a:outerShdw blurRad="38100" dist="38100" dir="2700000" algn="tl">
                    <a:srgbClr val="000000">
                      <a:alpha val="43137"/>
                    </a:srgbClr>
                  </a:outerShdw>
                </a:effectLst>
              </a:rPr>
              <a:t> receptors on GABAergic BLA cells</a:t>
            </a:r>
          </a:p>
          <a:p>
            <a:pPr algn="ctr"/>
            <a:endParaRPr lang="en-US" sz="3600" dirty="0">
              <a:solidFill>
                <a:srgbClr val="E6AF00"/>
              </a:solidFill>
              <a:effectLst>
                <a:outerShdw blurRad="38100" dist="38100" dir="2700000" algn="tl">
                  <a:srgbClr val="000000">
                    <a:alpha val="43137"/>
                  </a:srgbClr>
                </a:outerShdw>
              </a:effectLst>
            </a:endParaRPr>
          </a:p>
          <a:p>
            <a:pPr algn="ctr"/>
            <a:r>
              <a:rPr lang="en-US" sz="3600" dirty="0">
                <a:solidFill>
                  <a:srgbClr val="E6AF00"/>
                </a:solidFill>
                <a:effectLst>
                  <a:outerShdw blurRad="38100" dist="38100" dir="2700000" algn="tl">
                    <a:srgbClr val="000000">
                      <a:alpha val="43137"/>
                    </a:srgbClr>
                  </a:outerShdw>
                </a:effectLst>
              </a:rPr>
              <a:t>Cataplexy and Novelty Exploration circuits are connected</a:t>
            </a:r>
          </a:p>
        </p:txBody>
      </p:sp>
    </p:spTree>
    <p:extLst>
      <p:ext uri="{BB962C8B-B14F-4D97-AF65-F5344CB8AC3E}">
        <p14:creationId xmlns:p14="http://schemas.microsoft.com/office/powerpoint/2010/main" val="317806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fade">
                                      <p:cBhvr>
                                        <p:cTn id="7" dur="500"/>
                                        <p:tgtEl>
                                          <p:spTgt spid="4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
                                            <p:txEl>
                                              <p:pRg st="1" end="1"/>
                                            </p:txEl>
                                          </p:spTgt>
                                        </p:tgtEl>
                                        <p:attrNameLst>
                                          <p:attrName>style.visibility</p:attrName>
                                        </p:attrNameLst>
                                      </p:cBhvr>
                                      <p:to>
                                        <p:strVal val="visible"/>
                                      </p:to>
                                    </p:set>
                                    <p:animEffect transition="in" filter="fade">
                                      <p:cBhvr>
                                        <p:cTn id="15" dur="500"/>
                                        <p:tgtEl>
                                          <p:spTgt spid="4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2">
                                            <p:txEl>
                                              <p:pRg st="2" end="2"/>
                                            </p:txEl>
                                          </p:spTgt>
                                        </p:tgtEl>
                                        <p:attrNameLst>
                                          <p:attrName>style.visibility</p:attrName>
                                        </p:attrNameLst>
                                      </p:cBhvr>
                                      <p:to>
                                        <p:strVal val="visible"/>
                                      </p:to>
                                    </p:set>
                                    <p:animEffect transition="in" filter="fade">
                                      <p:cBhvr>
                                        <p:cTn id="20" dur="500"/>
                                        <p:tgtEl>
                                          <p:spTgt spid="4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2">
                                            <p:txEl>
                                              <p:pRg st="4" end="4"/>
                                            </p:txEl>
                                          </p:spTgt>
                                        </p:tgtEl>
                                        <p:attrNameLst>
                                          <p:attrName>style.visibility</p:attrName>
                                        </p:attrNameLst>
                                      </p:cBhvr>
                                      <p:to>
                                        <p:strVal val="visible"/>
                                      </p:to>
                                    </p:set>
                                    <p:animEffect transition="in" filter="fade">
                                      <p:cBhvr>
                                        <p:cTn id="25" dur="500"/>
                                        <p:tgtEl>
                                          <p:spTgt spid="4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2">
                                            <p:txEl>
                                              <p:pRg st="5" end="5"/>
                                            </p:txEl>
                                          </p:spTgt>
                                        </p:tgtEl>
                                        <p:attrNameLst>
                                          <p:attrName>style.visibility</p:attrName>
                                        </p:attrNameLst>
                                      </p:cBhvr>
                                      <p:to>
                                        <p:strVal val="visible"/>
                                      </p:to>
                                    </p:set>
                                    <p:animEffect transition="in" filter="fade">
                                      <p:cBhvr>
                                        <p:cTn id="30" dur="500"/>
                                        <p:tgtEl>
                                          <p:spTgt spid="4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2">
                                            <p:txEl>
                                              <p:pRg st="7" end="7"/>
                                            </p:txEl>
                                          </p:spTgt>
                                        </p:tgtEl>
                                        <p:attrNameLst>
                                          <p:attrName>style.visibility</p:attrName>
                                        </p:attrNameLst>
                                      </p:cBhvr>
                                      <p:to>
                                        <p:strVal val="visible"/>
                                      </p:to>
                                    </p:set>
                                    <p:animEffect transition="in" filter="fade">
                                      <p:cBhvr>
                                        <p:cTn id="35" dur="500"/>
                                        <p:tgtEl>
                                          <p:spTgt spid="4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cxnSp>
        <p:nvCxnSpPr>
          <p:cNvPr id="7" name="Connector: Curved 6">
            <a:extLst>
              <a:ext uri="{FF2B5EF4-FFF2-40B4-BE49-F238E27FC236}">
                <a16:creationId xmlns:a16="http://schemas.microsoft.com/office/drawing/2014/main" id="{995DD4DE-B08D-4E95-BEF4-FFBAEE90B40C}"/>
              </a:ext>
            </a:extLst>
          </p:cNvPr>
          <p:cNvCxnSpPr>
            <a:cxnSpLocks/>
          </p:cNvCxnSpPr>
          <p:nvPr/>
        </p:nvCxnSpPr>
        <p:spPr>
          <a:xfrm rot="5400000" flipH="1" flipV="1">
            <a:off x="5394605" y="2374324"/>
            <a:ext cx="3013364" cy="2899063"/>
          </a:xfrm>
          <a:prstGeom prst="curvedConnector3">
            <a:avLst>
              <a:gd name="adj1" fmla="val 344"/>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9685333-7598-4594-9C38-1D99552D1C1B}"/>
              </a:ext>
            </a:extLst>
          </p:cNvPr>
          <p:cNvSpPr>
            <a:spLocks noGrp="1"/>
          </p:cNvSpPr>
          <p:nvPr>
            <p:ph idx="1"/>
          </p:nvPr>
        </p:nvSpPr>
        <p:spPr>
          <a:xfrm>
            <a:off x="685796" y="1783270"/>
            <a:ext cx="11215255" cy="4963894"/>
          </a:xfrm>
        </p:spPr>
        <p:txBody>
          <a:bodyPr>
            <a:normAutofit/>
          </a:bodyPr>
          <a:lstStyle/>
          <a:p>
            <a:pPr marL="514350" indent="-514350">
              <a:buFont typeface="Arial" panose="020B0604020202020204" pitchFamily="34" charset="0"/>
              <a:buAutoNum type="arabicParenR"/>
            </a:pPr>
            <a:r>
              <a:rPr lang="en-US" sz="3200" dirty="0">
                <a:solidFill>
                  <a:srgbClr val="E6AF00"/>
                </a:solidFill>
                <a:effectLst>
                  <a:outerShdw blurRad="38100" dist="38100" dir="2700000" algn="tl">
                    <a:srgbClr val="000000">
                      <a:alpha val="43137"/>
                    </a:srgbClr>
                  </a:outerShdw>
                </a:effectLst>
              </a:rPr>
              <a:t>Serotonergic psychedelics can promote </a:t>
            </a:r>
            <a:r>
              <a:rPr lang="en-US" sz="4000" dirty="0">
                <a:solidFill>
                  <a:srgbClr val="E6AF00"/>
                </a:solidFill>
                <a:effectLst>
                  <a:outerShdw blurRad="38100" dist="38100" dir="2700000" algn="tl">
                    <a:srgbClr val="000000">
                      <a:alpha val="43137"/>
                    </a:srgbClr>
                  </a:outerShdw>
                </a:effectLst>
                <a:latin typeface="Curlz MT" panose="04040404050702020202" pitchFamily="82" charset="0"/>
              </a:rPr>
              <a:t>Awe</a:t>
            </a:r>
          </a:p>
          <a:p>
            <a:pPr marL="514350" indent="-514350">
              <a:buFont typeface="Arial" panose="020B0604020202020204" pitchFamily="34" charset="0"/>
              <a:buAutoNum type="arabicParenR"/>
            </a:pPr>
            <a:endParaRPr lang="en-US" sz="3200" dirty="0">
              <a:solidFill>
                <a:srgbClr val="E6AF00"/>
              </a:solidFill>
              <a:effectLst>
                <a:outerShdw blurRad="38100" dist="38100" dir="2700000" algn="tl">
                  <a:srgbClr val="000000">
                    <a:alpha val="43137"/>
                  </a:srgbClr>
                </a:outerShdw>
              </a:effectLst>
            </a:endParaRPr>
          </a:p>
          <a:p>
            <a:pPr marL="514350" indent="-514350">
              <a:buFont typeface="Arial" panose="020B0604020202020204" pitchFamily="34" charset="0"/>
              <a:buAutoNum type="arabicParenR"/>
            </a:pPr>
            <a:endParaRPr lang="en-US" sz="3200" dirty="0">
              <a:solidFill>
                <a:srgbClr val="E6AF00"/>
              </a:solidFill>
              <a:effectLst>
                <a:outerShdw blurRad="38100" dist="38100" dir="2700000" algn="tl">
                  <a:srgbClr val="000000">
                    <a:alpha val="43137"/>
                  </a:srgbClr>
                </a:outerShdw>
              </a:effectLst>
            </a:endParaRPr>
          </a:p>
          <a:p>
            <a:pPr marL="514350" indent="-514350">
              <a:buFont typeface="Arial" panose="020B0604020202020204" pitchFamily="34" charset="0"/>
              <a:buAutoNum type="arabicParenR"/>
            </a:pPr>
            <a:r>
              <a:rPr lang="en-US" sz="3200" dirty="0">
                <a:solidFill>
                  <a:srgbClr val="E6AF00"/>
                </a:solidFill>
                <a:effectLst>
                  <a:outerShdw blurRad="38100" dist="38100" dir="2700000" algn="tl">
                    <a:srgbClr val="000000">
                      <a:alpha val="43137"/>
                    </a:srgbClr>
                  </a:outerShdw>
                </a:effectLst>
              </a:rPr>
              <a:t>Serotonergic psychedelics can induce changes in muscle tone</a:t>
            </a:r>
          </a:p>
          <a:p>
            <a:pPr marL="514350" indent="-514350">
              <a:buFont typeface="Arial" panose="020B0604020202020204" pitchFamily="34" charset="0"/>
              <a:buAutoNum type="arabicParenR"/>
            </a:pPr>
            <a:endParaRPr lang="en-US" sz="3200" dirty="0">
              <a:solidFill>
                <a:srgbClr val="E6AF00"/>
              </a:solidFill>
              <a:effectLst>
                <a:outerShdw blurRad="38100" dist="38100" dir="2700000" algn="tl">
                  <a:srgbClr val="000000">
                    <a:alpha val="43137"/>
                  </a:srgbClr>
                </a:outerShdw>
              </a:effectLst>
            </a:endParaRPr>
          </a:p>
          <a:p>
            <a:pPr marL="514350" indent="-514350">
              <a:buFont typeface="Arial" panose="020B0604020202020204" pitchFamily="34" charset="0"/>
              <a:buAutoNum type="arabicParenR"/>
            </a:pPr>
            <a:endParaRPr lang="en-US" sz="3200" dirty="0">
              <a:solidFill>
                <a:srgbClr val="E6AF00"/>
              </a:solidFill>
              <a:effectLst>
                <a:outerShdw blurRad="38100" dist="38100" dir="2700000" algn="tl">
                  <a:srgbClr val="000000">
                    <a:alpha val="43137"/>
                  </a:srgbClr>
                </a:outerShdw>
              </a:effectLst>
            </a:endParaRPr>
          </a:p>
          <a:p>
            <a:pPr marL="514350" indent="-514350">
              <a:buFont typeface="Arial" panose="020B0604020202020204" pitchFamily="34" charset="0"/>
              <a:buAutoNum type="arabicParenR"/>
            </a:pPr>
            <a:r>
              <a:rPr lang="en-US" sz="3200" dirty="0">
                <a:solidFill>
                  <a:srgbClr val="E6AF00"/>
                </a:solidFill>
                <a:effectLst>
                  <a:outerShdw blurRad="38100" dist="38100" dir="2700000" algn="tl">
                    <a:srgbClr val="000000">
                      <a:alpha val="43137"/>
                    </a:srgbClr>
                  </a:outerShdw>
                </a:effectLst>
              </a:rPr>
              <a:t>The circuits mediating these effects are similar (if not identical)</a:t>
            </a:r>
          </a:p>
        </p:txBody>
      </p:sp>
      <p:cxnSp>
        <p:nvCxnSpPr>
          <p:cNvPr id="11" name="Connector: Curved 10">
            <a:extLst>
              <a:ext uri="{FF2B5EF4-FFF2-40B4-BE49-F238E27FC236}">
                <a16:creationId xmlns:a16="http://schemas.microsoft.com/office/drawing/2014/main" id="{2E5A42D7-5658-425F-8A29-0AD07151EE72}"/>
              </a:ext>
            </a:extLst>
          </p:cNvPr>
          <p:cNvCxnSpPr>
            <a:cxnSpLocks/>
          </p:cNvCxnSpPr>
          <p:nvPr/>
        </p:nvCxnSpPr>
        <p:spPr>
          <a:xfrm flipV="1">
            <a:off x="5451755" y="3889665"/>
            <a:ext cx="3262746" cy="1506685"/>
          </a:xfrm>
          <a:prstGeom prst="curvedConnector3">
            <a:avLst>
              <a:gd name="adj1" fmla="val 99682"/>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FA49CF69-4619-4E24-BFB0-6737AF3B5315}"/>
              </a:ext>
            </a:extLst>
          </p:cNvPr>
          <p:cNvSpPr txBox="1">
            <a:spLocks/>
          </p:cNvSpPr>
          <p:nvPr/>
        </p:nvSpPr>
        <p:spPr>
          <a:xfrm>
            <a:off x="990600" y="29931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rPr>
              <a:t>Let’s </a:t>
            </a:r>
            <a:r>
              <a:rPr lang="en-US" b="1" u="sng" dirty="0">
                <a:effectLst>
                  <a:outerShdw blurRad="38100" dist="38100" dir="2700000" algn="tl">
                    <a:srgbClr val="000000">
                      <a:alpha val="43137"/>
                    </a:srgbClr>
                  </a:outerShdw>
                </a:effectLst>
              </a:rPr>
              <a:t>Explore</a:t>
            </a:r>
            <a:r>
              <a:rPr lang="en-US" b="1"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73650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85333-7598-4594-9C38-1D99552D1C1B}"/>
              </a:ext>
            </a:extLst>
          </p:cNvPr>
          <p:cNvSpPr>
            <a:spLocks noGrp="1"/>
          </p:cNvSpPr>
          <p:nvPr>
            <p:ph idx="1"/>
          </p:nvPr>
        </p:nvSpPr>
        <p:spPr>
          <a:xfrm>
            <a:off x="193964" y="1524001"/>
            <a:ext cx="11998035" cy="4968874"/>
          </a:xfrm>
        </p:spPr>
        <p:txBody>
          <a:bodyPr>
            <a:normAutofit/>
          </a:bodyPr>
          <a:lstStyle/>
          <a:p>
            <a:pPr marL="0" indent="0">
              <a:buNone/>
            </a:pPr>
            <a:r>
              <a:rPr lang="en-US" sz="3200" dirty="0">
                <a:solidFill>
                  <a:srgbClr val="E6AF00"/>
                </a:solidFill>
                <a:effectLst>
                  <a:outerShdw blurRad="38100" dist="38100" dir="2700000" algn="tl">
                    <a:srgbClr val="000000">
                      <a:alpha val="43137"/>
                    </a:srgbClr>
                  </a:outerShdw>
                </a:effectLst>
              </a:rPr>
              <a:t>Pathways related to </a:t>
            </a:r>
            <a:r>
              <a:rPr lang="en-US" sz="4000" dirty="0">
                <a:solidFill>
                  <a:srgbClr val="E6AF00"/>
                </a:solidFill>
                <a:effectLst>
                  <a:outerShdw blurRad="38100" dist="38100" dir="2700000" algn="tl">
                    <a:srgbClr val="000000">
                      <a:alpha val="43137"/>
                    </a:srgbClr>
                  </a:outerShdw>
                </a:effectLst>
                <a:latin typeface="Curlz MT" panose="04040404050702020202" pitchFamily="82" charset="0"/>
              </a:rPr>
              <a:t>Awe</a:t>
            </a:r>
            <a:r>
              <a:rPr lang="en-US" sz="3200" dirty="0">
                <a:solidFill>
                  <a:srgbClr val="E6AF00"/>
                </a:solidFill>
                <a:effectLst>
                  <a:outerShdw blurRad="38100" dist="38100" dir="2700000" algn="tl">
                    <a:srgbClr val="000000">
                      <a:alpha val="43137"/>
                    </a:srgbClr>
                  </a:outerShdw>
                </a:effectLst>
              </a:rPr>
              <a:t> &amp; changes in muscle tone → </a:t>
            </a:r>
          </a:p>
          <a:p>
            <a:pPr marL="0" indent="0">
              <a:buNone/>
            </a:pPr>
            <a:r>
              <a:rPr lang="en-US" sz="3200" dirty="0">
                <a:solidFill>
                  <a:srgbClr val="E6AF00"/>
                </a:solidFill>
                <a:effectLst>
                  <a:outerShdw blurRad="38100" dist="38100" dir="2700000" algn="tl">
                    <a:srgbClr val="000000">
                      <a:alpha val="43137"/>
                    </a:srgbClr>
                  </a:outerShdw>
                </a:effectLst>
              </a:rPr>
              <a:t>	Gated by interconnected mechanisms in the amygdala…</a:t>
            </a:r>
          </a:p>
          <a:p>
            <a:pPr marL="0" indent="0">
              <a:buNone/>
            </a:pPr>
            <a:endParaRPr lang="en-US" sz="3200" dirty="0">
              <a:solidFill>
                <a:srgbClr val="E6AF00"/>
              </a:solidFill>
              <a:effectLst>
                <a:outerShdw blurRad="38100" dist="38100" dir="2700000" algn="tl">
                  <a:srgbClr val="000000">
                    <a:alpha val="43137"/>
                  </a:srgbClr>
                </a:outerShdw>
              </a:effectLst>
            </a:endParaRPr>
          </a:p>
          <a:p>
            <a:pPr marL="0" indent="0">
              <a:buNone/>
            </a:pPr>
            <a:r>
              <a:rPr lang="en-US" sz="3200" dirty="0">
                <a:solidFill>
                  <a:srgbClr val="E6AF00"/>
                </a:solidFill>
                <a:effectLst>
                  <a:outerShdw blurRad="38100" dist="38100" dir="2700000" algn="tl">
                    <a:srgbClr val="000000">
                      <a:alpha val="43137"/>
                    </a:srgbClr>
                  </a:outerShdw>
                </a:effectLst>
              </a:rPr>
              <a:t>These mechanisms include serotonergic action→</a:t>
            </a:r>
          </a:p>
          <a:p>
            <a:pPr marL="0" indent="0">
              <a:buNone/>
            </a:pPr>
            <a:r>
              <a:rPr lang="en-US" sz="3200" dirty="0">
                <a:solidFill>
                  <a:srgbClr val="E6AF00"/>
                </a:solidFill>
                <a:effectLst>
                  <a:outerShdw blurRad="38100" dist="38100" dir="2700000" algn="tl">
                    <a:srgbClr val="000000">
                      <a:alpha val="43137"/>
                    </a:srgbClr>
                  </a:outerShdw>
                </a:effectLst>
              </a:rPr>
              <a:t>	Can be manipulated with psychedelics…</a:t>
            </a:r>
          </a:p>
          <a:p>
            <a:pPr marL="0" indent="0">
              <a:buNone/>
            </a:pPr>
            <a:endParaRPr lang="en-US" sz="3200" dirty="0">
              <a:solidFill>
                <a:srgbClr val="E6AF00"/>
              </a:solidFill>
              <a:effectLst>
                <a:outerShdw blurRad="38100" dist="38100" dir="2700000" algn="tl">
                  <a:srgbClr val="000000">
                    <a:alpha val="43137"/>
                  </a:srgbClr>
                </a:outerShdw>
              </a:effectLst>
            </a:endParaRPr>
          </a:p>
          <a:p>
            <a:pPr marL="0" indent="0">
              <a:buNone/>
            </a:pPr>
            <a:r>
              <a:rPr lang="en-US" sz="3200" dirty="0">
                <a:solidFill>
                  <a:srgbClr val="E6AF00"/>
                </a:solidFill>
                <a:effectLst>
                  <a:outerShdw blurRad="38100" dist="38100" dir="2700000" algn="tl">
                    <a:srgbClr val="000000">
                      <a:alpha val="43137"/>
                    </a:srgbClr>
                  </a:outerShdw>
                </a:effectLst>
              </a:rPr>
              <a:t>Psychedelics may exhibit therapeutic potential through these pathways</a:t>
            </a:r>
          </a:p>
        </p:txBody>
      </p:sp>
      <p:sp>
        <p:nvSpPr>
          <p:cNvPr id="19" name="Title 1">
            <a:extLst>
              <a:ext uri="{FF2B5EF4-FFF2-40B4-BE49-F238E27FC236}">
                <a16:creationId xmlns:a16="http://schemas.microsoft.com/office/drawing/2014/main" id="{5CDDC450-5959-48E7-BC4B-A1280155EF4D}"/>
              </a:ext>
            </a:extLst>
          </p:cNvPr>
          <p:cNvSpPr>
            <a:spLocks noGrp="1"/>
          </p:cNvSpPr>
          <p:nvPr>
            <p:ph type="title"/>
          </p:nvPr>
        </p:nvSpPr>
        <p:spPr>
          <a:xfrm>
            <a:off x="838200" y="365125"/>
            <a:ext cx="10515600" cy="1325563"/>
          </a:xfrm>
        </p:spPr>
        <p:txBody>
          <a:bodyPr/>
          <a:lstStyle/>
          <a:p>
            <a:r>
              <a:rPr lang="en-US" dirty="0">
                <a:effectLst>
                  <a:outerShdw blurRad="38100" dist="38100" dir="2700000" algn="tl">
                    <a:srgbClr val="000000">
                      <a:alpha val="43137"/>
                    </a:srgbClr>
                  </a:outerShdw>
                </a:effectLst>
              </a:rPr>
              <a:t>Predictions…</a:t>
            </a:r>
          </a:p>
        </p:txBody>
      </p:sp>
    </p:spTree>
    <p:extLst>
      <p:ext uri="{BB962C8B-B14F-4D97-AF65-F5344CB8AC3E}">
        <p14:creationId xmlns:p14="http://schemas.microsoft.com/office/powerpoint/2010/main" val="276431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202E4-56D0-493F-9E8D-5895A90EF555}"/>
              </a:ext>
            </a:extLst>
          </p:cNvPr>
          <p:cNvSpPr>
            <a:spLocks noGrp="1"/>
          </p:cNvSpPr>
          <p:nvPr>
            <p:ph type="title"/>
          </p:nvPr>
        </p:nvSpPr>
        <p:spPr>
          <a:xfrm>
            <a:off x="0" y="0"/>
            <a:ext cx="12192000" cy="1325563"/>
          </a:xfrm>
        </p:spPr>
        <p:txBody>
          <a:bodyPr>
            <a:normAutofit/>
          </a:bodyPr>
          <a:lstStyle/>
          <a:p>
            <a:pPr algn="ctr"/>
            <a:r>
              <a:rPr lang="en-US" sz="4800" dirty="0"/>
              <a:t>Can </a:t>
            </a:r>
            <a:r>
              <a:rPr lang="en-US" sz="6000" dirty="0">
                <a:latin typeface="Curlz MT" panose="04040404050702020202" pitchFamily="82" charset="0"/>
              </a:rPr>
              <a:t>Awe</a:t>
            </a:r>
            <a:r>
              <a:rPr lang="en-US" sz="4800" dirty="0"/>
              <a:t> be Measured?</a:t>
            </a:r>
          </a:p>
        </p:txBody>
      </p:sp>
      <p:sp>
        <p:nvSpPr>
          <p:cNvPr id="12" name="Rectangle 11">
            <a:extLst>
              <a:ext uri="{FF2B5EF4-FFF2-40B4-BE49-F238E27FC236}">
                <a16:creationId xmlns:a16="http://schemas.microsoft.com/office/drawing/2014/main" id="{EF7DAE4D-31CD-4374-B019-E2590E0601C9}"/>
              </a:ext>
            </a:extLst>
          </p:cNvPr>
          <p:cNvSpPr/>
          <p:nvPr/>
        </p:nvSpPr>
        <p:spPr>
          <a:xfrm>
            <a:off x="8391331" y="1586204"/>
            <a:ext cx="603379" cy="569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9459C43-B1B3-4E21-B2FD-53D3EC3B9B03}"/>
              </a:ext>
            </a:extLst>
          </p:cNvPr>
          <p:cNvSpPr/>
          <p:nvPr/>
        </p:nvSpPr>
        <p:spPr>
          <a:xfrm>
            <a:off x="0" y="6544635"/>
            <a:ext cx="10299124" cy="261610"/>
          </a:xfrm>
          <a:prstGeom prst="rect">
            <a:avLst/>
          </a:prstGeom>
        </p:spPr>
        <p:txBody>
          <a:bodyPr wrap="square">
            <a:spAutoFit/>
          </a:bodyPr>
          <a:lstStyle/>
          <a:p>
            <a:r>
              <a:rPr lang="en-US" sz="1100" dirty="0" err="1">
                <a:latin typeface="Segoe UI" panose="020B0502040204020203" pitchFamily="34" charset="0"/>
              </a:rPr>
              <a:t>Bunzeck</a:t>
            </a:r>
            <a:r>
              <a:rPr lang="en-US" sz="1100" dirty="0">
                <a:latin typeface="Segoe UI" panose="020B0502040204020203" pitchFamily="34" charset="0"/>
              </a:rPr>
              <a:t>, N., et al. (2012). "Contextual interaction between novelty and reward processing within the mesolimbic system." </a:t>
            </a:r>
            <a:r>
              <a:rPr lang="en-US" sz="1100" u="sng" dirty="0">
                <a:latin typeface="Segoe UI" panose="020B0502040204020203" pitchFamily="34" charset="0"/>
              </a:rPr>
              <a:t>Human brain mapping </a:t>
            </a:r>
            <a:r>
              <a:rPr lang="en-US" sz="1100" b="1" u="sng" dirty="0">
                <a:latin typeface="Segoe UI" panose="020B0502040204020203" pitchFamily="34" charset="0"/>
              </a:rPr>
              <a:t>33</a:t>
            </a:r>
            <a:r>
              <a:rPr lang="en-US" sz="1100" u="sng" dirty="0">
                <a:latin typeface="Segoe UI" panose="020B0502040204020203" pitchFamily="34" charset="0"/>
              </a:rPr>
              <a:t>(6): 1309-1324.</a:t>
            </a:r>
          </a:p>
        </p:txBody>
      </p:sp>
      <p:sp>
        <p:nvSpPr>
          <p:cNvPr id="23" name="Rectangle 22">
            <a:extLst>
              <a:ext uri="{FF2B5EF4-FFF2-40B4-BE49-F238E27FC236}">
                <a16:creationId xmlns:a16="http://schemas.microsoft.com/office/drawing/2014/main" id="{420CFEB6-4E12-485A-9274-8843A77C1A2B}"/>
              </a:ext>
            </a:extLst>
          </p:cNvPr>
          <p:cNvSpPr/>
          <p:nvPr/>
        </p:nvSpPr>
        <p:spPr>
          <a:xfrm>
            <a:off x="207820" y="1110489"/>
            <a:ext cx="6699430" cy="4401205"/>
          </a:xfrm>
          <a:prstGeom prst="rect">
            <a:avLst/>
          </a:prstGeom>
        </p:spPr>
        <p:txBody>
          <a:bodyPr wrap="square">
            <a:spAutoFit/>
          </a:bodyPr>
          <a:lstStyle/>
          <a:p>
            <a:r>
              <a:rPr lang="en-US" sz="4800" b="1" i="1" dirty="0">
                <a:solidFill>
                  <a:srgbClr val="000000"/>
                </a:solidFill>
                <a:latin typeface="Times New Roman" panose="02020603050405020304" pitchFamily="18" charset="0"/>
              </a:rPr>
              <a:t>Novelty</a:t>
            </a:r>
            <a:r>
              <a:rPr lang="en-US" sz="4800" b="1" dirty="0">
                <a:solidFill>
                  <a:srgbClr val="000000"/>
                </a:solidFill>
                <a:latin typeface="Times New Roman" panose="02020603050405020304" pitchFamily="18" charset="0"/>
              </a:rPr>
              <a:t>:</a:t>
            </a:r>
          </a:p>
          <a:p>
            <a:r>
              <a:rPr lang="en-US" sz="4000" dirty="0">
                <a:solidFill>
                  <a:srgbClr val="000000"/>
                </a:solidFill>
                <a:latin typeface="Times New Roman" panose="02020603050405020304" pitchFamily="18" charset="0"/>
              </a:rPr>
              <a:t>Learning Signal</a:t>
            </a:r>
          </a:p>
          <a:p>
            <a:pPr marL="747713" indent="-285750">
              <a:buFont typeface="Arial" panose="020B0604020202020204" pitchFamily="34" charset="0"/>
              <a:buChar char="•"/>
            </a:pPr>
            <a:r>
              <a:rPr lang="en-US" sz="3200" dirty="0">
                <a:solidFill>
                  <a:srgbClr val="000000"/>
                </a:solidFill>
                <a:latin typeface="Times New Roman" panose="02020603050405020304" pitchFamily="18" charset="0"/>
              </a:rPr>
              <a:t>Attracts Attention </a:t>
            </a:r>
          </a:p>
          <a:p>
            <a:pPr marL="747713" indent="-285750">
              <a:buFont typeface="Arial" panose="020B0604020202020204" pitchFamily="34" charset="0"/>
              <a:buChar char="•"/>
            </a:pPr>
            <a:endParaRPr lang="en-US" sz="3200" dirty="0">
              <a:solidFill>
                <a:srgbClr val="000000"/>
              </a:solidFill>
              <a:latin typeface="Times New Roman" panose="02020603050405020304" pitchFamily="18" charset="0"/>
            </a:endParaRPr>
          </a:p>
          <a:p>
            <a:pPr marL="747713" indent="-285750">
              <a:buFont typeface="Arial" panose="020B0604020202020204" pitchFamily="34" charset="0"/>
              <a:buChar char="•"/>
            </a:pPr>
            <a:r>
              <a:rPr lang="en-US" sz="3200" dirty="0">
                <a:solidFill>
                  <a:srgbClr val="000000"/>
                </a:solidFill>
                <a:latin typeface="Times New Roman" panose="02020603050405020304" pitchFamily="18" charset="0"/>
              </a:rPr>
              <a:t>Promotes Memory Encoding </a:t>
            </a:r>
          </a:p>
          <a:p>
            <a:pPr marL="747713" indent="-285750">
              <a:buFont typeface="Arial" panose="020B0604020202020204" pitchFamily="34" charset="0"/>
              <a:buChar char="•"/>
            </a:pPr>
            <a:endParaRPr lang="en-US" sz="3200" dirty="0">
              <a:solidFill>
                <a:srgbClr val="000000"/>
              </a:solidFill>
              <a:latin typeface="Times New Roman" panose="02020603050405020304" pitchFamily="18" charset="0"/>
            </a:endParaRPr>
          </a:p>
          <a:p>
            <a:pPr marL="747713" indent="-285750">
              <a:buFont typeface="Arial" panose="020B0604020202020204" pitchFamily="34" charset="0"/>
              <a:buChar char="•"/>
            </a:pPr>
            <a:r>
              <a:rPr lang="en-US" sz="3200" dirty="0">
                <a:solidFill>
                  <a:srgbClr val="000000"/>
                </a:solidFill>
                <a:latin typeface="Times New Roman" panose="02020603050405020304" pitchFamily="18" charset="0"/>
              </a:rPr>
              <a:t>Modifies Goal-Directed Behavior</a:t>
            </a:r>
          </a:p>
          <a:p>
            <a:pPr marL="1204913" lvl="1" indent="-285750">
              <a:buFont typeface="Arial" panose="020B0604020202020204" pitchFamily="34" charset="0"/>
              <a:buChar char="•"/>
            </a:pPr>
            <a:r>
              <a:rPr lang="en-US" sz="3200" dirty="0">
                <a:solidFill>
                  <a:srgbClr val="000000"/>
                </a:solidFill>
                <a:latin typeface="Times New Roman" panose="02020603050405020304" pitchFamily="18" charset="0"/>
              </a:rPr>
              <a:t>Focuses Motivation</a:t>
            </a:r>
            <a:endParaRPr lang="en-US" sz="3200" dirty="0"/>
          </a:p>
        </p:txBody>
      </p:sp>
      <p:pic>
        <p:nvPicPr>
          <p:cNvPr id="5" name="Picture 4">
            <a:extLst>
              <a:ext uri="{FF2B5EF4-FFF2-40B4-BE49-F238E27FC236}">
                <a16:creationId xmlns:a16="http://schemas.microsoft.com/office/drawing/2014/main" id="{BE2D8E4D-FB0D-4631-9EC0-41CBB783F0F7}"/>
              </a:ext>
            </a:extLst>
          </p:cNvPr>
          <p:cNvPicPr>
            <a:picLocks noChangeAspect="1"/>
          </p:cNvPicPr>
          <p:nvPr/>
        </p:nvPicPr>
        <p:blipFill>
          <a:blip r:embed="rId2"/>
          <a:stretch>
            <a:fillRect/>
          </a:stretch>
        </p:blipFill>
        <p:spPr>
          <a:xfrm>
            <a:off x="6650181" y="1295256"/>
            <a:ext cx="5375564" cy="4031673"/>
          </a:xfrm>
          <a:prstGeom prst="rect">
            <a:avLst/>
          </a:prstGeom>
        </p:spPr>
      </p:pic>
      <p:sp>
        <p:nvSpPr>
          <p:cNvPr id="7" name="TextBox 6">
            <a:extLst>
              <a:ext uri="{FF2B5EF4-FFF2-40B4-BE49-F238E27FC236}">
                <a16:creationId xmlns:a16="http://schemas.microsoft.com/office/drawing/2014/main" id="{84A4A8C6-5867-4213-925C-70258E9EE2BE}"/>
              </a:ext>
            </a:extLst>
          </p:cNvPr>
          <p:cNvSpPr txBox="1"/>
          <p:nvPr/>
        </p:nvSpPr>
        <p:spPr>
          <a:xfrm>
            <a:off x="-1" y="5621305"/>
            <a:ext cx="12192000" cy="923330"/>
          </a:xfrm>
          <a:prstGeom prst="rect">
            <a:avLst/>
          </a:prstGeom>
          <a:noFill/>
        </p:spPr>
        <p:txBody>
          <a:bodyPr wrap="square" rtlCol="0">
            <a:spAutoFit/>
          </a:bodyPr>
          <a:lstStyle/>
          <a:p>
            <a:pPr algn="ctr"/>
            <a:r>
              <a:rPr lang="en-US" sz="4000" i="1" dirty="0"/>
              <a:t>Novelty </a:t>
            </a:r>
            <a:r>
              <a:rPr lang="en-US" sz="4000" dirty="0"/>
              <a:t>is related to </a:t>
            </a:r>
            <a:r>
              <a:rPr lang="en-US" sz="5400" dirty="0">
                <a:latin typeface="Curlz MT" panose="04040404050702020202" pitchFamily="82" charset="0"/>
              </a:rPr>
              <a:t>Awe</a:t>
            </a:r>
            <a:endParaRPr lang="en-US" sz="3200" dirty="0"/>
          </a:p>
        </p:txBody>
      </p:sp>
    </p:spTree>
    <p:extLst>
      <p:ext uri="{BB962C8B-B14F-4D97-AF65-F5344CB8AC3E}">
        <p14:creationId xmlns:p14="http://schemas.microsoft.com/office/powerpoint/2010/main" val="193967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fade">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fade">
                                      <p:cBhvr>
                                        <p:cTn id="15" dur="500"/>
                                        <p:tgtEl>
                                          <p:spTgt spid="2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xEl>
                                              <p:pRg st="2" end="2"/>
                                            </p:txEl>
                                          </p:spTgt>
                                        </p:tgtEl>
                                        <p:attrNameLst>
                                          <p:attrName>style.visibility</p:attrName>
                                        </p:attrNameLst>
                                      </p:cBhvr>
                                      <p:to>
                                        <p:strVal val="visible"/>
                                      </p:to>
                                    </p:set>
                                    <p:animEffect transition="in" filter="fade">
                                      <p:cBhvr>
                                        <p:cTn id="23" dur="500"/>
                                        <p:tgtEl>
                                          <p:spTgt spid="2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xEl>
                                              <p:pRg st="4" end="4"/>
                                            </p:txEl>
                                          </p:spTgt>
                                        </p:tgtEl>
                                        <p:attrNameLst>
                                          <p:attrName>style.visibility</p:attrName>
                                        </p:attrNameLst>
                                      </p:cBhvr>
                                      <p:to>
                                        <p:strVal val="visible"/>
                                      </p:to>
                                    </p:set>
                                    <p:animEffect transition="in" filter="fade">
                                      <p:cBhvr>
                                        <p:cTn id="28" dur="500"/>
                                        <p:tgtEl>
                                          <p:spTgt spid="2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xEl>
                                              <p:pRg st="6" end="6"/>
                                            </p:txEl>
                                          </p:spTgt>
                                        </p:tgtEl>
                                        <p:attrNameLst>
                                          <p:attrName>style.visibility</p:attrName>
                                        </p:attrNameLst>
                                      </p:cBhvr>
                                      <p:to>
                                        <p:strVal val="visible"/>
                                      </p:to>
                                    </p:set>
                                    <p:animEffect transition="in" filter="fade">
                                      <p:cBhvr>
                                        <p:cTn id="33" dur="500"/>
                                        <p:tgtEl>
                                          <p:spTgt spid="2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xEl>
                                              <p:pRg st="7" end="7"/>
                                            </p:txEl>
                                          </p:spTgt>
                                        </p:tgtEl>
                                        <p:attrNameLst>
                                          <p:attrName>style.visibility</p:attrName>
                                        </p:attrNameLst>
                                      </p:cBhvr>
                                      <p:to>
                                        <p:strVal val="visible"/>
                                      </p:to>
                                    </p:set>
                                    <p:animEffect transition="in" filter="fade">
                                      <p:cBhvr>
                                        <p:cTn id="38" dur="500"/>
                                        <p:tgtEl>
                                          <p:spTgt spid="2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20033</TotalTime>
  <Words>2892</Words>
  <Application>Microsoft Office PowerPoint</Application>
  <PresentationFormat>Widescreen</PresentationFormat>
  <Paragraphs>433</Paragraphs>
  <Slides>61</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Calibri</vt:lpstr>
      <vt:lpstr>Calibri Light</vt:lpstr>
      <vt:lpstr>Curlz MT</vt:lpstr>
      <vt:lpstr>Dead Kansas</vt:lpstr>
      <vt:lpstr>Segoe UI</vt:lpstr>
      <vt:lpstr>Times New Roman</vt:lpstr>
      <vt:lpstr>Office Theme</vt:lpstr>
      <vt:lpstr>Awful to Awe Full</vt:lpstr>
      <vt:lpstr>PowerPoint Presentation</vt:lpstr>
      <vt:lpstr>Serotonergic Psychedelic: Subjective Experience</vt:lpstr>
      <vt:lpstr>Serotonergic Psychedelic: Subjective Experience</vt:lpstr>
      <vt:lpstr>Serotonergic Psychedelic: Physical Experience</vt:lpstr>
      <vt:lpstr>Serotonergic Psychedelic: Physical Experience</vt:lpstr>
      <vt:lpstr>PowerPoint Presentation</vt:lpstr>
      <vt:lpstr>Predictions…</vt:lpstr>
      <vt:lpstr>Can Awe be Measured?</vt:lpstr>
      <vt:lpstr>Assessing Novelty Exploration in Rodents</vt:lpstr>
      <vt:lpstr>Assessing Novelty Exploration in Rodents</vt:lpstr>
      <vt:lpstr>Assessing Novelty Exploration in Rodents</vt:lpstr>
      <vt:lpstr>Assessing Novelty Exploration in Rodents</vt:lpstr>
      <vt:lpstr>Serotonergic Psychedelics Increase Exploration</vt:lpstr>
      <vt:lpstr>Novelty Perception</vt:lpstr>
      <vt:lpstr>Novelty Perception</vt:lpstr>
      <vt:lpstr>Novelty Perception</vt:lpstr>
      <vt:lpstr>Novelty Perception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(Potentially Useful) Information</vt:lpstr>
      <vt:lpstr>More (Potentially Useful) Information</vt:lpstr>
      <vt:lpstr>More (Potentially Useful)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Yaeger</dc:creator>
  <cp:lastModifiedBy>Summers, Cliff</cp:lastModifiedBy>
  <cp:revision>205</cp:revision>
  <dcterms:created xsi:type="dcterms:W3CDTF">2020-03-09T00:22:37Z</dcterms:created>
  <dcterms:modified xsi:type="dcterms:W3CDTF">2020-04-16T20:28:43Z</dcterms:modified>
</cp:coreProperties>
</file>